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Garamond"/>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gWLz1f1D0UvkjWNEPjbbUk9rS8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B079DC1-2CCB-4753-B471-764F514C858E}">
  <a:tblStyle styleId="{AB079DC1-2CCB-4753-B471-764F514C858E}" styleName="Table_0">
    <a:wholeTbl>
      <a:tcTxStyle b="off" i="off">
        <a:font>
          <a:latin typeface="Garamond"/>
          <a:ea typeface="Garamond"/>
          <a:cs typeface="Garamond"/>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CEFE7"/>
          </a:solidFill>
        </a:fill>
      </a:tcStyle>
    </a:wholeTbl>
    <a:band1H>
      <a:tcTxStyle/>
      <a:tcStyle>
        <a:fill>
          <a:solidFill>
            <a:srgbClr val="D8DDCB"/>
          </a:solidFill>
        </a:fill>
      </a:tcStyle>
    </a:band1H>
    <a:band2H>
      <a:tcTxStyle/>
    </a:band2H>
    <a:band1V>
      <a:tcTxStyle/>
      <a:tcStyle>
        <a:fill>
          <a:solidFill>
            <a:srgbClr val="D8DDCB"/>
          </a:solidFill>
        </a:fill>
      </a:tcStyle>
    </a:band1V>
    <a:band2V>
      <a:tcTxStyle/>
    </a:band2V>
    <a:lastCol>
      <a:tcTxStyle b="on" i="off">
        <a:font>
          <a:latin typeface="Garamond"/>
          <a:ea typeface="Garamond"/>
          <a:cs typeface="Garamond"/>
        </a:font>
        <a:schemeClr val="lt1"/>
      </a:tcTxStyle>
      <a:tcStyle>
        <a:fill>
          <a:solidFill>
            <a:schemeClr val="accent1"/>
          </a:solidFill>
        </a:fill>
      </a:tcStyle>
    </a:lastCol>
    <a:firstCol>
      <a:tcTxStyle b="on" i="off">
        <a:font>
          <a:latin typeface="Garamond"/>
          <a:ea typeface="Garamond"/>
          <a:cs typeface="Garamond"/>
        </a:font>
        <a:schemeClr val="lt1"/>
      </a:tcTxStyle>
      <a:tcStyle>
        <a:fill>
          <a:solidFill>
            <a:schemeClr val="accent1"/>
          </a:solidFill>
        </a:fill>
      </a:tcStyle>
    </a:firstCol>
    <a:lastRow>
      <a:tcTxStyle b="on" i="off">
        <a:font>
          <a:latin typeface="Garamond"/>
          <a:ea typeface="Garamond"/>
          <a:cs typeface="Garamond"/>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Garamond"/>
          <a:ea typeface="Garamond"/>
          <a:cs typeface="Garamond"/>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Garamond-bold.fntdata"/><Relationship Id="rId22" Type="http://schemas.openxmlformats.org/officeDocument/2006/relationships/font" Target="fonts/Garamond-boldItalic.fntdata"/><Relationship Id="rId21" Type="http://schemas.openxmlformats.org/officeDocument/2006/relationships/font" Target="fonts/Garamond-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Garamond-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 name="Shape 16"/>
        <p:cNvGrpSpPr/>
        <p:nvPr/>
      </p:nvGrpSpPr>
      <p:grpSpPr>
        <a:xfrm>
          <a:off x="0" y="0"/>
          <a:ext cx="0" cy="0"/>
          <a:chOff x="0" y="0"/>
          <a:chExt cx="0" cy="0"/>
        </a:xfrm>
      </p:grpSpPr>
      <p:sp>
        <p:nvSpPr>
          <p:cNvPr id="17" name="Google Shape;17;p15"/>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5"/>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9" name="Google Shape;19;p15"/>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840"/>
              <a:buNone/>
              <a:defRPr sz="16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20" name="Google Shape;20;p1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3" name="Google Shape;23;p15"/>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5" name="Shape 85"/>
        <p:cNvGrpSpPr/>
        <p:nvPr/>
      </p:nvGrpSpPr>
      <p:grpSpPr>
        <a:xfrm>
          <a:off x="0" y="0"/>
          <a:ext cx="0" cy="0"/>
          <a:chOff x="0" y="0"/>
          <a:chExt cx="0" cy="0"/>
        </a:xfrm>
      </p:grpSpPr>
      <p:sp>
        <p:nvSpPr>
          <p:cNvPr id="86" name="Google Shape;86;p24"/>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4"/>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8" name="Google Shape;88;p24"/>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610"/>
              <a:buNone/>
              <a:defRPr sz="14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9" name="Google Shape;89;p2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2" name="Shape 92"/>
        <p:cNvGrpSpPr/>
        <p:nvPr/>
      </p:nvGrpSpPr>
      <p:grpSpPr>
        <a:xfrm>
          <a:off x="0" y="0"/>
          <a:ext cx="0" cy="0"/>
          <a:chOff x="0" y="0"/>
          <a:chExt cx="0" cy="0"/>
        </a:xfrm>
      </p:grpSpPr>
      <p:sp>
        <p:nvSpPr>
          <p:cNvPr id="93" name="Google Shape;93;p25"/>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5"/>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95" name="Google Shape;95;p2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8" name="Google Shape;98;p25"/>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9" name="Shape 99"/>
        <p:cNvGrpSpPr/>
        <p:nvPr/>
      </p:nvGrpSpPr>
      <p:grpSpPr>
        <a:xfrm>
          <a:off x="0" y="0"/>
          <a:ext cx="0" cy="0"/>
          <a:chOff x="0" y="0"/>
          <a:chExt cx="0" cy="0"/>
        </a:xfrm>
      </p:grpSpPr>
      <p:sp>
        <p:nvSpPr>
          <p:cNvPr id="100" name="Google Shape;100;p26"/>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6"/>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spcBef>
                <a:spcPts val="400"/>
              </a:spcBef>
              <a:spcAft>
                <a:spcPts val="0"/>
              </a:spcAft>
              <a:buSzPts val="2300"/>
              <a:buFont typeface="Garamond"/>
              <a:buNone/>
              <a:defRPr sz="2000"/>
            </a:lvl1pPr>
            <a:lvl2pPr indent="-228600" lvl="1" marL="914400" algn="l">
              <a:spcBef>
                <a:spcPts val="600"/>
              </a:spcBef>
              <a:spcAft>
                <a:spcPts val="0"/>
              </a:spcAft>
              <a:buSzPts val="2300"/>
              <a:buFont typeface="Garamond"/>
              <a:buNone/>
              <a:defRPr/>
            </a:lvl2pPr>
            <a:lvl3pPr indent="-228600" lvl="2" marL="1371600" algn="l">
              <a:spcBef>
                <a:spcPts val="600"/>
              </a:spcBef>
              <a:spcAft>
                <a:spcPts val="0"/>
              </a:spcAft>
              <a:buSzPts val="2070"/>
              <a:buFont typeface="Garamond"/>
              <a:buNone/>
              <a:defRPr/>
            </a:lvl3pPr>
            <a:lvl4pPr indent="-228600" lvl="3" marL="1828800" algn="l">
              <a:spcBef>
                <a:spcPts val="600"/>
              </a:spcBef>
              <a:spcAft>
                <a:spcPts val="0"/>
              </a:spcAft>
              <a:buSzPts val="1840"/>
              <a:buFont typeface="Garamond"/>
              <a:buNone/>
              <a:defRPr/>
            </a:lvl4pPr>
            <a:lvl5pPr indent="-228600" lvl="4" marL="2286000" algn="l">
              <a:spcBef>
                <a:spcPts val="600"/>
              </a:spcBef>
              <a:spcAft>
                <a:spcPts val="0"/>
              </a:spcAft>
              <a:buSzPts val="1610"/>
              <a:buFont typeface="Garamond"/>
              <a:buNone/>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02" name="Google Shape;102;p26"/>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03" name="Google Shape;103;p2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26"/>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sp>
        <p:nvSpPr>
          <p:cNvPr id="107" name="Google Shape;107;p26"/>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cxnSp>
        <p:nvCxnSpPr>
          <p:cNvPr id="108" name="Google Shape;108;p26"/>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27"/>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7"/>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2" name="Google Shape;112;p2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28"/>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8"/>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8" name="Google Shape;118;p28"/>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9" name="Google Shape;119;p2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28"/>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sp>
        <p:nvSpPr>
          <p:cNvPr id="123" name="Google Shape;123;p28"/>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000" u="none" cap="none" strike="noStrike">
                <a:solidFill>
                  <a:schemeClr val="dk1"/>
                </a:solidFill>
                <a:latin typeface="Garamond"/>
                <a:ea typeface="Garamond"/>
                <a:cs typeface="Garamond"/>
                <a:sym typeface="Garamond"/>
              </a:rPr>
              <a:t>”</a:t>
            </a:r>
            <a:endParaRPr/>
          </a:p>
        </p:txBody>
      </p:sp>
      <p:cxnSp>
        <p:nvCxnSpPr>
          <p:cNvPr id="124" name="Google Shape;124;p28"/>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5" name="Shape 125"/>
        <p:cNvGrpSpPr/>
        <p:nvPr/>
      </p:nvGrpSpPr>
      <p:grpSpPr>
        <a:xfrm>
          <a:off x="0" y="0"/>
          <a:ext cx="0" cy="0"/>
          <a:chOff x="0" y="0"/>
          <a:chExt cx="0" cy="0"/>
        </a:xfrm>
      </p:grpSpPr>
      <p:sp>
        <p:nvSpPr>
          <p:cNvPr id="126" name="Google Shape;126;p29"/>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9"/>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3220"/>
              <a:buNone/>
              <a:defRPr sz="2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8" name="Google Shape;128;p29"/>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9" name="Google Shape;129;p2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2" name="Google Shape;132;p29"/>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3" name="Shape 133"/>
        <p:cNvGrpSpPr/>
        <p:nvPr/>
      </p:nvGrpSpPr>
      <p:grpSpPr>
        <a:xfrm>
          <a:off x="0" y="0"/>
          <a:ext cx="0" cy="0"/>
          <a:chOff x="0" y="0"/>
          <a:chExt cx="0" cy="0"/>
        </a:xfrm>
      </p:grpSpPr>
      <p:sp>
        <p:nvSpPr>
          <p:cNvPr id="134" name="Google Shape;134;p30"/>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0"/>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36" name="Google Shape;136;p3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9" name="Google Shape;139;p30"/>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0" name="Shape 140"/>
        <p:cNvGrpSpPr/>
        <p:nvPr/>
      </p:nvGrpSpPr>
      <p:grpSpPr>
        <a:xfrm>
          <a:off x="0" y="0"/>
          <a:ext cx="0" cy="0"/>
          <a:chOff x="0" y="0"/>
          <a:chExt cx="0" cy="0"/>
        </a:xfrm>
      </p:grpSpPr>
      <p:sp>
        <p:nvSpPr>
          <p:cNvPr id="141" name="Google Shape;141;p31"/>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1"/>
          <p:cNvSpPr txBox="1"/>
          <p:nvPr>
            <p:ph idx="1" type="body"/>
          </p:nvPr>
        </p:nvSpPr>
        <p:spPr>
          <a:xfrm rot="5400000">
            <a:off x="2565043" y="-287514"/>
            <a:ext cx="4893734" cy="743302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43" name="Google Shape;143;p3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46" name="Google Shape;146;p31"/>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cxnSp>
        <p:nvCxnSpPr>
          <p:cNvPr id="25" name="Google Shape;25;p16"/>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26" name="Google Shape;26;p1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6"/>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28" name="Google Shape;28;p1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cxnSp>
        <p:nvCxnSpPr>
          <p:cNvPr id="32" name="Google Shape;32;p17"/>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33" name="Google Shape;33;p1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7"/>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35" name="Google Shape;35;p17"/>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36" name="Google Shape;36;p1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 name="Shape 39"/>
        <p:cNvGrpSpPr/>
        <p:nvPr/>
      </p:nvGrpSpPr>
      <p:grpSpPr>
        <a:xfrm>
          <a:off x="0" y="0"/>
          <a:ext cx="0" cy="0"/>
          <a:chOff x="0" y="0"/>
          <a:chExt cx="0" cy="0"/>
        </a:xfrm>
      </p:grpSpPr>
      <p:sp>
        <p:nvSpPr>
          <p:cNvPr id="40" name="Google Shape;40;p18"/>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800"/>
              <a:buFont typeface="Garamond"/>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8"/>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42" name="Google Shape;42;p18"/>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2070"/>
              <a:buNone/>
              <a:defRPr sz="18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43" name="Google Shape;43;p1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6" name="Shape 46"/>
        <p:cNvGrpSpPr/>
        <p:nvPr/>
      </p:nvGrpSpPr>
      <p:grpSpPr>
        <a:xfrm>
          <a:off x="0" y="0"/>
          <a:ext cx="0" cy="0"/>
          <a:chOff x="0" y="0"/>
          <a:chExt cx="0" cy="0"/>
        </a:xfrm>
      </p:grpSpPr>
      <p:grpSp>
        <p:nvGrpSpPr>
          <p:cNvPr id="47" name="Google Shape;47;p19"/>
          <p:cNvGrpSpPr/>
          <p:nvPr/>
        </p:nvGrpSpPr>
        <p:grpSpPr>
          <a:xfrm>
            <a:off x="-16934" y="0"/>
            <a:ext cx="12231160" cy="6856214"/>
            <a:chOff x="-16934" y="0"/>
            <a:chExt cx="12231160" cy="6856214"/>
          </a:xfrm>
        </p:grpSpPr>
        <p:pic>
          <p:nvPicPr>
            <p:cNvPr descr="HD-PanelTitleR1.png" id="48" name="Google Shape;48;p1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49" name="Google Shape;49;p19"/>
            <p:cNvSpPr/>
            <p:nvPr/>
          </p:nvSpPr>
          <p:spPr>
            <a:xfrm>
              <a:off x="2328332" y="1540931"/>
              <a:ext cx="7543802" cy="3835401"/>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Title-UniformTrim.png" id="50" name="Google Shape;50;p19"/>
            <p:cNvPicPr preferRelativeResize="0"/>
            <p:nvPr/>
          </p:nvPicPr>
          <p:blipFill rotWithShape="1">
            <a:blip r:embed="rId3">
              <a:alphaModFix/>
            </a:blip>
            <a:srcRect b="0" l="0" r="0" t="0"/>
            <a:stretch/>
          </p:blipFill>
          <p:spPr>
            <a:xfrm>
              <a:off x="-16934" y="3147609"/>
              <a:ext cx="2478024" cy="612648"/>
            </a:xfrm>
            <a:prstGeom prst="rect">
              <a:avLst/>
            </a:prstGeom>
            <a:noFill/>
            <a:ln>
              <a:noFill/>
            </a:ln>
          </p:spPr>
        </p:pic>
        <p:pic>
          <p:nvPicPr>
            <p:cNvPr descr="HDRibbonTitle-UniformTrim.png" id="51" name="Google Shape;51;p19"/>
            <p:cNvPicPr preferRelativeResize="0"/>
            <p:nvPr/>
          </p:nvPicPr>
          <p:blipFill rotWithShape="1">
            <a:blip r:embed="rId3">
              <a:alphaModFix/>
            </a:blip>
            <a:srcRect b="0" l="0" r="0" t="0"/>
            <a:stretch/>
          </p:blipFill>
          <p:spPr>
            <a:xfrm>
              <a:off x="9736202" y="3147609"/>
              <a:ext cx="2478024" cy="612648"/>
            </a:xfrm>
            <a:prstGeom prst="rect">
              <a:avLst/>
            </a:prstGeom>
            <a:noFill/>
            <a:ln>
              <a:noFill/>
            </a:ln>
          </p:spPr>
        </p:pic>
      </p:grpSp>
      <p:sp>
        <p:nvSpPr>
          <p:cNvPr id="52" name="Google Shape;52;p19"/>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p:txBody>
      </p:sp>
      <p:sp>
        <p:nvSpPr>
          <p:cNvPr id="54" name="Google Shape;54;p19"/>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9"/>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7" name="Google Shape;57;p19"/>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20"/>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4400"/>
              <a:buFont typeface="Garamon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normAutofit/>
          </a:bodyPr>
          <a:lstStyle>
            <a:lvl1pPr indent="-228600" lvl="0" marL="457200" algn="ctr">
              <a:spcBef>
                <a:spcPts val="48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61" name="Google Shape;61;p2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4" name="Google Shape;64;p20"/>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5" name="Shape 65"/>
        <p:cNvGrpSpPr/>
        <p:nvPr/>
      </p:nvGrpSpPr>
      <p:grpSpPr>
        <a:xfrm>
          <a:off x="0" y="0"/>
          <a:ext cx="0" cy="0"/>
          <a:chOff x="0" y="0"/>
          <a:chExt cx="0" cy="0"/>
        </a:xfrm>
      </p:grpSpPr>
      <p:sp>
        <p:nvSpPr>
          <p:cNvPr id="66" name="Google Shape;66;p2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68" name="Google Shape;68;p21"/>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9" name="Google Shape;69;p21"/>
          <p:cNvSpPr txBox="1"/>
          <p:nvPr>
            <p:ph idx="3" type="body"/>
          </p:nvPr>
        </p:nvSpPr>
        <p:spPr>
          <a:xfrm>
            <a:off x="618067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70" name="Google Shape;70;p21"/>
          <p:cNvSpPr txBox="1"/>
          <p:nvPr>
            <p:ph idx="4" type="body"/>
          </p:nvPr>
        </p:nvSpPr>
        <p:spPr>
          <a:xfrm>
            <a:off x="618067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71" name="Google Shape;71;p2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4" name="Google Shape;74;p21"/>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2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0" name="Google Shape;80;p22"/>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2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2.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6.jpg"/><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grpSp>
        <p:nvGrpSpPr>
          <p:cNvPr id="6" name="Google Shape;6;p14"/>
          <p:cNvGrpSpPr/>
          <p:nvPr/>
        </p:nvGrpSpPr>
        <p:grpSpPr>
          <a:xfrm>
            <a:off x="-15736" y="0"/>
            <a:ext cx="12229962" cy="6856214"/>
            <a:chOff x="-15736" y="0"/>
            <a:chExt cx="12229962" cy="6856214"/>
          </a:xfrm>
        </p:grpSpPr>
        <p:pic>
          <p:nvPicPr>
            <p:cNvPr descr="HD-PanelContent.png" id="7" name="Google Shape;7;p14"/>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 name="Google Shape;8;p14"/>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Content-UniformTrim.png" id="9" name="Google Shape;9;p14"/>
            <p:cNvPicPr preferRelativeResize="0"/>
            <p:nvPr/>
          </p:nvPicPr>
          <p:blipFill rotWithShape="1">
            <a:blip r:embed="rId3">
              <a:alphaModFix/>
            </a:blip>
            <a:srcRect b="0" l="0" r="0" t="0"/>
            <a:stretch/>
          </p:blipFill>
          <p:spPr>
            <a:xfrm>
              <a:off x="-15736" y="3153832"/>
              <a:ext cx="777240" cy="606425"/>
            </a:xfrm>
            <a:prstGeom prst="rect">
              <a:avLst/>
            </a:prstGeom>
            <a:noFill/>
            <a:ln>
              <a:noFill/>
            </a:ln>
          </p:spPr>
        </p:pic>
        <p:pic>
          <p:nvPicPr>
            <p:cNvPr descr="HDRibbonContent-UniformTrim.png" id="10" name="Google Shape;10;p14"/>
            <p:cNvPicPr preferRelativeResize="0"/>
            <p:nvPr/>
          </p:nvPicPr>
          <p:blipFill rotWithShape="1">
            <a:blip r:embed="rId3">
              <a:alphaModFix/>
            </a:blip>
            <a:srcRect b="0" l="0" r="0" t="0"/>
            <a:stretch/>
          </p:blipFill>
          <p:spPr>
            <a:xfrm>
              <a:off x="11436986" y="3153832"/>
              <a:ext cx="777240" cy="606425"/>
            </a:xfrm>
            <a:prstGeom prst="rect">
              <a:avLst/>
            </a:prstGeom>
            <a:noFill/>
            <a:ln>
              <a:noFill/>
            </a:ln>
          </p:spPr>
        </p:pic>
      </p:grpSp>
      <p:sp>
        <p:nvSpPr>
          <p:cNvPr id="11" name="Google Shape;11;p1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4"/>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3" name="Google Shape;13;p1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4" name="Google Shape;14;p1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5" name="Google Shape;15;p1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0" marR="0" rtl="0" algn="r">
              <a:spcBef>
                <a:spcPts val="0"/>
              </a:spcBef>
              <a:buNone/>
              <a:defRPr b="0" i="0" sz="1000" u="none" cap="none" strike="noStrike">
                <a:solidFill>
                  <a:schemeClr val="dk1"/>
                </a:solidFill>
                <a:latin typeface="Garamond"/>
                <a:ea typeface="Garamond"/>
                <a:cs typeface="Garamond"/>
                <a:sym typeface="Garamond"/>
              </a:defRPr>
            </a:lvl2pPr>
            <a:lvl3pPr indent="0" lvl="2" marL="0" marR="0" rtl="0" algn="r">
              <a:spcBef>
                <a:spcPts val="0"/>
              </a:spcBef>
              <a:buNone/>
              <a:defRPr b="0" i="0" sz="1000" u="none" cap="none" strike="noStrike">
                <a:solidFill>
                  <a:schemeClr val="dk1"/>
                </a:solidFill>
                <a:latin typeface="Garamond"/>
                <a:ea typeface="Garamond"/>
                <a:cs typeface="Garamond"/>
                <a:sym typeface="Garamond"/>
              </a:defRPr>
            </a:lvl3pPr>
            <a:lvl4pPr indent="0" lvl="3" marL="0" marR="0" rtl="0" algn="r">
              <a:spcBef>
                <a:spcPts val="0"/>
              </a:spcBef>
              <a:buNone/>
              <a:defRPr b="0" i="0" sz="1000" u="none" cap="none" strike="noStrike">
                <a:solidFill>
                  <a:schemeClr val="dk1"/>
                </a:solidFill>
                <a:latin typeface="Garamond"/>
                <a:ea typeface="Garamond"/>
                <a:cs typeface="Garamond"/>
                <a:sym typeface="Garamond"/>
              </a:defRPr>
            </a:lvl4pPr>
            <a:lvl5pPr indent="0" lvl="4" marL="0" marR="0" rtl="0" algn="r">
              <a:spcBef>
                <a:spcPts val="0"/>
              </a:spcBef>
              <a:buNone/>
              <a:defRPr b="0" i="0" sz="1000" u="none" cap="none" strike="noStrike">
                <a:solidFill>
                  <a:schemeClr val="dk1"/>
                </a:solidFill>
                <a:latin typeface="Garamond"/>
                <a:ea typeface="Garamond"/>
                <a:cs typeface="Garamond"/>
                <a:sym typeface="Garamond"/>
              </a:defRPr>
            </a:lvl5pPr>
            <a:lvl6pPr indent="0" lvl="5" marL="0" marR="0" rtl="0" algn="r">
              <a:spcBef>
                <a:spcPts val="0"/>
              </a:spcBef>
              <a:buNone/>
              <a:defRPr b="0" i="0" sz="1000" u="none" cap="none" strike="noStrike">
                <a:solidFill>
                  <a:schemeClr val="dk1"/>
                </a:solidFill>
                <a:latin typeface="Garamond"/>
                <a:ea typeface="Garamond"/>
                <a:cs typeface="Garamond"/>
                <a:sym typeface="Garamond"/>
              </a:defRPr>
            </a:lvl6pPr>
            <a:lvl7pPr indent="0" lvl="6" marL="0" marR="0" rtl="0" algn="r">
              <a:spcBef>
                <a:spcPts val="0"/>
              </a:spcBef>
              <a:buNone/>
              <a:defRPr b="0" i="0" sz="1000" u="none" cap="none" strike="noStrike">
                <a:solidFill>
                  <a:schemeClr val="dk1"/>
                </a:solidFill>
                <a:latin typeface="Garamond"/>
                <a:ea typeface="Garamond"/>
                <a:cs typeface="Garamond"/>
                <a:sym typeface="Garamond"/>
              </a:defRPr>
            </a:lvl7pPr>
            <a:lvl8pPr indent="0" lvl="7" marL="0" marR="0" rtl="0" algn="r">
              <a:spcBef>
                <a:spcPts val="0"/>
              </a:spcBef>
              <a:buNone/>
              <a:defRPr b="0" i="0" sz="1000" u="none" cap="none" strike="noStrike">
                <a:solidFill>
                  <a:schemeClr val="dk1"/>
                </a:solidFill>
                <a:latin typeface="Garamond"/>
                <a:ea typeface="Garamond"/>
                <a:cs typeface="Garamond"/>
                <a:sym typeface="Garamond"/>
              </a:defRPr>
            </a:lvl8pPr>
            <a:lvl9pPr indent="0" lvl="8" marL="0" marR="0" rtl="0" algn="r">
              <a:spcBef>
                <a:spcPts val="0"/>
              </a:spcBef>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aasp-az.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aasp-az.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2000"/>
              <a:buFont typeface="Calibri"/>
              <a:buNone/>
            </a:pPr>
            <a:br>
              <a:rPr lang="en-US" sz="2000">
                <a:latin typeface="Calibri"/>
                <a:ea typeface="Calibri"/>
                <a:cs typeface="Calibri"/>
                <a:sym typeface="Calibri"/>
              </a:rPr>
            </a:br>
            <a:endParaRPr sz="2000"/>
          </a:p>
        </p:txBody>
      </p:sp>
      <p:sp>
        <p:nvSpPr>
          <p:cNvPr id="152" name="Google Shape;152;p1"/>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p>
            <a:pPr indent="0" lvl="0" marL="0" marR="0" rtl="0" algn="ctr">
              <a:lnSpc>
                <a:spcPct val="107000"/>
              </a:lnSpc>
              <a:spcBef>
                <a:spcPts val="0"/>
              </a:spcBef>
              <a:spcAft>
                <a:spcPts val="0"/>
              </a:spcAft>
              <a:buSzPts val="2070"/>
              <a:buNone/>
            </a:pPr>
            <a:r>
              <a:t/>
            </a:r>
            <a:endParaRPr b="1" sz="1800">
              <a:solidFill>
                <a:srgbClr val="2F5597"/>
              </a:solidFill>
              <a:latin typeface="Arial Rounded"/>
              <a:ea typeface="Arial Rounded"/>
              <a:cs typeface="Arial Rounded"/>
              <a:sym typeface="Arial Rounded"/>
            </a:endParaRPr>
          </a:p>
          <a:p>
            <a:pPr indent="0" lvl="0" marL="0" marR="0" rtl="0" algn="ctr">
              <a:lnSpc>
                <a:spcPct val="107000"/>
              </a:lnSpc>
              <a:spcBef>
                <a:spcPts val="800"/>
              </a:spcBef>
              <a:spcAft>
                <a:spcPts val="0"/>
              </a:spcAft>
              <a:buSzPts val="4140"/>
              <a:buNone/>
            </a:pPr>
            <a:r>
              <a:rPr b="1" lang="en-US" sz="3600">
                <a:solidFill>
                  <a:srgbClr val="2F5597"/>
                </a:solidFill>
                <a:latin typeface="Arial Rounded"/>
                <a:ea typeface="Arial Rounded"/>
                <a:cs typeface="Arial Rounded"/>
                <a:sym typeface="Arial Rounded"/>
              </a:rPr>
              <a:t>2022</a:t>
            </a:r>
            <a:endParaRPr sz="3600">
              <a:latin typeface="Calibri"/>
              <a:ea typeface="Calibri"/>
              <a:cs typeface="Calibri"/>
              <a:sym typeface="Calibri"/>
            </a:endParaRPr>
          </a:p>
          <a:p>
            <a:pPr indent="0" lvl="0" marL="0" marR="0" rtl="0" algn="ctr">
              <a:lnSpc>
                <a:spcPct val="107000"/>
              </a:lnSpc>
              <a:spcBef>
                <a:spcPts val="800"/>
              </a:spcBef>
              <a:spcAft>
                <a:spcPts val="0"/>
              </a:spcAft>
              <a:buSzPts val="4140"/>
              <a:buNone/>
            </a:pPr>
            <a:r>
              <a:rPr b="1" lang="en-US" sz="3600">
                <a:solidFill>
                  <a:srgbClr val="2F5597"/>
                </a:solidFill>
                <a:latin typeface="Arial Rounded"/>
                <a:ea typeface="Arial Rounded"/>
                <a:cs typeface="Arial Rounded"/>
                <a:sym typeface="Arial Rounded"/>
              </a:rPr>
              <a:t>AASP Annual Business Meeting</a:t>
            </a:r>
            <a:endParaRPr/>
          </a:p>
          <a:p>
            <a:pPr indent="0" lvl="0" marL="0" marR="0" rtl="0" algn="ctr">
              <a:lnSpc>
                <a:spcPct val="107000"/>
              </a:lnSpc>
              <a:spcBef>
                <a:spcPts val="800"/>
              </a:spcBef>
              <a:spcAft>
                <a:spcPts val="0"/>
              </a:spcAft>
              <a:buSzPts val="4140"/>
              <a:buNone/>
            </a:pPr>
            <a:r>
              <a:t/>
            </a:r>
            <a:endParaRPr b="1" sz="3600">
              <a:solidFill>
                <a:srgbClr val="2F5597"/>
              </a:solidFill>
              <a:latin typeface="Arial Rounded"/>
              <a:ea typeface="Arial Rounded"/>
              <a:cs typeface="Arial Rounded"/>
              <a:sym typeface="Arial Rounded"/>
            </a:endParaRPr>
          </a:p>
          <a:p>
            <a:pPr indent="0" lvl="0" marL="0" marR="0" rtl="0" algn="ctr">
              <a:lnSpc>
                <a:spcPct val="107000"/>
              </a:lnSpc>
              <a:spcBef>
                <a:spcPts val="800"/>
              </a:spcBef>
              <a:spcAft>
                <a:spcPts val="0"/>
              </a:spcAft>
              <a:buSzPts val="4140"/>
              <a:buNone/>
            </a:pPr>
            <a:r>
              <a:rPr b="1" lang="en-US" sz="3600">
                <a:solidFill>
                  <a:srgbClr val="2F5597"/>
                </a:solidFill>
                <a:latin typeface="Arial Rounded"/>
                <a:ea typeface="Arial Rounded"/>
                <a:cs typeface="Arial Rounded"/>
                <a:sym typeface="Arial Rounded"/>
              </a:rPr>
              <a:t>November 4, 2022</a:t>
            </a:r>
            <a:endParaRPr sz="3600">
              <a:latin typeface="Calibri"/>
              <a:ea typeface="Calibri"/>
              <a:cs typeface="Calibri"/>
              <a:sym typeface="Calibri"/>
            </a:endParaRPr>
          </a:p>
          <a:p>
            <a:pPr indent="-110490" lvl="0" marL="285750" rtl="0" algn="l">
              <a:spcBef>
                <a:spcPts val="1280"/>
              </a:spcBef>
              <a:spcAft>
                <a:spcPts val="0"/>
              </a:spcAft>
              <a:buSzPts val="2760"/>
              <a:buNone/>
            </a:pPr>
            <a:r>
              <a:t/>
            </a:r>
            <a:endParaRPr b="1"/>
          </a:p>
        </p:txBody>
      </p:sp>
      <p:sp>
        <p:nvSpPr>
          <p:cNvPr id="153" name="Google Shape;153;p1"/>
          <p:cNvSpPr txBox="1"/>
          <p:nvPr>
            <p:ph idx="2" type="body"/>
          </p:nvPr>
        </p:nvSpPr>
        <p:spPr>
          <a:xfrm>
            <a:off x="908424" y="6394823"/>
            <a:ext cx="3863601" cy="91781"/>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spcBef>
                <a:spcPts val="0"/>
              </a:spcBef>
              <a:spcAft>
                <a:spcPts val="0"/>
              </a:spcAft>
              <a:buSzPct val="115000"/>
              <a:buNone/>
            </a:pPr>
            <a:r>
              <a:t/>
            </a:r>
            <a:endParaRPr/>
          </a:p>
        </p:txBody>
      </p:sp>
      <p:sp>
        <p:nvSpPr>
          <p:cNvPr id="154" name="Google Shape;154;p1"/>
          <p:cNvSpPr/>
          <p:nvPr/>
        </p:nvSpPr>
        <p:spPr>
          <a:xfrm>
            <a:off x="1293811" y="1388534"/>
            <a:ext cx="3590925" cy="3810000"/>
          </a:xfrm>
          <a:prstGeom prst="rect">
            <a:avLst/>
          </a:prstGeom>
          <a:no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0"/>
          <p:cNvSpPr txBox="1"/>
          <p:nvPr>
            <p:ph type="title"/>
          </p:nvPr>
        </p:nvSpPr>
        <p:spPr>
          <a:xfrm>
            <a:off x="1293811" y="1388534"/>
            <a:ext cx="3718455" cy="1054863"/>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2400"/>
              <a:buFont typeface="Garamond"/>
              <a:buNone/>
            </a:pPr>
            <a:r>
              <a:rPr b="1" lang="en-US"/>
              <a:t>Article V</a:t>
            </a:r>
            <a:br>
              <a:rPr b="1" lang="en-US"/>
            </a:br>
            <a:r>
              <a:rPr b="1" lang="en-US" sz="1800">
                <a:latin typeface="Times New Roman"/>
                <a:ea typeface="Times New Roman"/>
                <a:cs typeface="Times New Roman"/>
                <a:sym typeface="Times New Roman"/>
              </a:rPr>
              <a:t>Committees</a:t>
            </a:r>
            <a:endParaRPr b="1"/>
          </a:p>
        </p:txBody>
      </p:sp>
      <p:graphicFrame>
        <p:nvGraphicFramePr>
          <p:cNvPr id="213" name="Google Shape;213;p10"/>
          <p:cNvGraphicFramePr/>
          <p:nvPr/>
        </p:nvGraphicFramePr>
        <p:xfrm>
          <a:off x="4796444" y="982663"/>
          <a:ext cx="3000000" cy="3000000"/>
        </p:xfrm>
        <a:graphic>
          <a:graphicData uri="http://schemas.openxmlformats.org/drawingml/2006/table">
            <a:tbl>
              <a:tblPr bandRow="1" firstRow="1">
                <a:noFill/>
                <a:tableStyleId>{AB079DC1-2CCB-4753-B471-764F514C858E}</a:tableStyleId>
              </a:tblPr>
              <a:tblGrid>
                <a:gridCol w="6658500"/>
              </a:tblGrid>
              <a:tr h="370850">
                <a:tc>
                  <a:txBody>
                    <a:bodyPr/>
                    <a:lstStyle/>
                    <a:p>
                      <a:pPr indent="0" lvl="0" marL="0" marR="0" rtl="0" algn="ctr">
                        <a:spcBef>
                          <a:spcPts val="0"/>
                        </a:spcBef>
                        <a:spcAft>
                          <a:spcPts val="0"/>
                        </a:spcAft>
                        <a:buNone/>
                      </a:pPr>
                      <a:r>
                        <a:rPr lang="en-US" sz="1600">
                          <a:solidFill>
                            <a:schemeClr val="dk1"/>
                          </a:solidFill>
                        </a:rPr>
                        <a:t>Proposed Revision</a:t>
                      </a:r>
                      <a:endParaRPr/>
                    </a:p>
                  </a:txBody>
                  <a:tcPr marT="45725" marB="45725" marR="91450" marL="91450">
                    <a:solidFill>
                      <a:srgbClr val="86A9CB"/>
                    </a:solidFill>
                  </a:tcPr>
                </a:tc>
              </a:tr>
              <a:tr h="370850">
                <a:tc>
                  <a:txBody>
                    <a:bodyPr/>
                    <a:lstStyle/>
                    <a:p>
                      <a:pPr indent="0" lvl="0" marL="0" marR="0" rtl="0" algn="l">
                        <a:spcBef>
                          <a:spcPts val="0"/>
                        </a:spcBef>
                        <a:spcAft>
                          <a:spcPts val="0"/>
                        </a:spcAft>
                        <a:buNone/>
                      </a:pPr>
                      <a:r>
                        <a:rPr lang="en-US" sz="1600">
                          <a:latin typeface="Garamond"/>
                          <a:ea typeface="Garamond"/>
                          <a:cs typeface="Garamond"/>
                          <a:sym typeface="Garamond"/>
                        </a:rPr>
                        <a:t>Add option for President to appoint Co-Chairs for committees, as needed.</a:t>
                      </a:r>
                      <a:endParaRPr/>
                    </a:p>
                  </a:txBody>
                  <a:tcPr marT="0" marB="0" marR="68575" marL="68575">
                    <a:solidFill>
                      <a:srgbClr val="E8E8E8"/>
                    </a:solidFill>
                  </a:tcPr>
                </a:tc>
              </a:tr>
              <a:tr h="370850">
                <a:tc>
                  <a:txBody>
                    <a:bodyPr/>
                    <a:lstStyle/>
                    <a:p>
                      <a:pPr indent="0" lvl="0" marL="0" marR="0" rtl="0" algn="l">
                        <a:spcBef>
                          <a:spcPts val="0"/>
                        </a:spcBef>
                        <a:spcAft>
                          <a:spcPts val="0"/>
                        </a:spcAft>
                        <a:buNone/>
                      </a:pPr>
                      <a:r>
                        <a:rPr lang="en-US" sz="1600"/>
                        <a:t>Add Public Policy Advocacy Committee (PPAC) as a standing committee.</a:t>
                      </a:r>
                      <a:endParaRPr/>
                    </a:p>
                  </a:txBody>
                  <a:tcPr marT="45725" marB="45725" marR="91450" marL="91450">
                    <a:solidFill>
                      <a:srgbClr val="E8E8E8"/>
                    </a:solidFill>
                  </a:tcPr>
                </a:tc>
              </a:tr>
              <a:tr h="370850">
                <a:tc>
                  <a:txBody>
                    <a:bodyPr/>
                    <a:lstStyle/>
                    <a:p>
                      <a:pPr indent="0" lvl="0" marL="0" marR="0" rtl="0" algn="l">
                        <a:spcBef>
                          <a:spcPts val="0"/>
                        </a:spcBef>
                        <a:spcAft>
                          <a:spcPts val="0"/>
                        </a:spcAft>
                        <a:buNone/>
                      </a:pPr>
                      <a:r>
                        <a:rPr lang="en-US" sz="1600"/>
                        <a:t>Add requirement for all AASP Executive Board members to agree to and follow the AASP Board Ethics and Responsibilities Code. </a:t>
                      </a:r>
                      <a:endParaRPr/>
                    </a:p>
                  </a:txBody>
                  <a:tcPr marT="45725" marB="45725" marR="91450" marL="91450">
                    <a:solidFill>
                      <a:srgbClr val="E8E8E8"/>
                    </a:solidFill>
                  </a:tcPr>
                </a:tc>
              </a:tr>
              <a:tr h="370850">
                <a:tc>
                  <a:txBody>
                    <a:bodyPr/>
                    <a:lstStyle/>
                    <a:p>
                      <a:pPr indent="0" lvl="0" marL="0" marR="0" rtl="0" algn="ctr">
                        <a:spcBef>
                          <a:spcPts val="0"/>
                        </a:spcBef>
                        <a:spcAft>
                          <a:spcPts val="0"/>
                        </a:spcAft>
                        <a:buNone/>
                      </a:pPr>
                      <a:r>
                        <a:rPr b="1" lang="en-US" sz="1600">
                          <a:solidFill>
                            <a:schemeClr val="dk1"/>
                          </a:solidFill>
                        </a:rPr>
                        <a:t>Rationale</a:t>
                      </a:r>
                      <a:endParaRPr/>
                    </a:p>
                  </a:txBody>
                  <a:tcPr marT="45725" marB="45725" marR="91450" marL="91450">
                    <a:solidFill>
                      <a:srgbClr val="86A9CB"/>
                    </a:solidFill>
                  </a:tcPr>
                </a:tc>
              </a:tr>
              <a:tr h="370850">
                <a:tc>
                  <a:txBody>
                    <a:bodyPr/>
                    <a:lstStyle/>
                    <a:p>
                      <a:pPr indent="0" lvl="0" marL="0" marR="0" rtl="0" algn="l">
                        <a:spcBef>
                          <a:spcPts val="0"/>
                        </a:spcBef>
                        <a:spcAft>
                          <a:spcPts val="0"/>
                        </a:spcAft>
                        <a:buNone/>
                      </a:pPr>
                      <a:r>
                        <a:rPr b="0" lang="en-US" sz="1600">
                          <a:solidFill>
                            <a:schemeClr val="dk1"/>
                          </a:solidFill>
                        </a:rPr>
                        <a:t>With expanded responsibilities, some committees would benefit from the option of the President appointing co-chairs to assist with activities and develop the AASP leadership pipeline (done informally now).</a:t>
                      </a:r>
                      <a:endParaRPr/>
                    </a:p>
                  </a:txBody>
                  <a:tcPr marT="45725" marB="45725" marR="91450" marL="91450">
                    <a:solidFill>
                      <a:srgbClr val="E8E8E8"/>
                    </a:solidFill>
                  </a:tcPr>
                </a:tc>
              </a:tr>
              <a:tr h="370850">
                <a:tc>
                  <a:txBody>
                    <a:bodyPr/>
                    <a:lstStyle/>
                    <a:p>
                      <a:pPr indent="0" lvl="0" marL="0" marR="0" rtl="0" algn="l">
                        <a:spcBef>
                          <a:spcPts val="0"/>
                        </a:spcBef>
                        <a:spcAft>
                          <a:spcPts val="0"/>
                        </a:spcAft>
                        <a:buNone/>
                      </a:pPr>
                      <a:r>
                        <a:rPr lang="en-US" sz="1600">
                          <a:latin typeface="Garamond"/>
                          <a:ea typeface="Garamond"/>
                          <a:cs typeface="Garamond"/>
                          <a:sym typeface="Garamond"/>
                        </a:rPr>
                        <a:t>Child and Family Advocacy (CFA) Committee promotes professional practices and policies supporting children and families. For the last 2 ½ years, AASP has engage a Public Policy Liaison (Susie Cannata) to assist with legislative and public policy activities. A Legislative Taskforce has consulted with the Liaison. This change would formally add a Public Policy Advocacy Committee as an </a:t>
                      </a:r>
                      <a:r>
                        <a:rPr lang="en-US" sz="1600" u="sng">
                          <a:latin typeface="Garamond"/>
                          <a:ea typeface="Garamond"/>
                          <a:cs typeface="Garamond"/>
                          <a:sym typeface="Garamond"/>
                        </a:rPr>
                        <a:t>option</a:t>
                      </a:r>
                      <a:r>
                        <a:rPr lang="en-US" sz="1600">
                          <a:latin typeface="Garamond"/>
                          <a:ea typeface="Garamond"/>
                          <a:cs typeface="Garamond"/>
                          <a:sym typeface="Garamond"/>
                        </a:rPr>
                        <a:t> to work in conjunction with CFA and the Public Policy Liaison on a continuum of advocacy efforts. </a:t>
                      </a:r>
                      <a:endParaRPr/>
                    </a:p>
                  </a:txBody>
                  <a:tcPr marT="0" marB="0" marR="68575" marL="68575">
                    <a:solidFill>
                      <a:srgbClr val="E8E8E8"/>
                    </a:solidFill>
                  </a:tcPr>
                </a:tc>
              </a:tr>
              <a:tr h="370850">
                <a:tc>
                  <a:txBody>
                    <a:bodyPr/>
                    <a:lstStyle/>
                    <a:p>
                      <a:pPr indent="0" lvl="0" marL="0" marR="0" rtl="0" algn="l">
                        <a:spcBef>
                          <a:spcPts val="0"/>
                        </a:spcBef>
                        <a:spcAft>
                          <a:spcPts val="0"/>
                        </a:spcAft>
                        <a:buNone/>
                      </a:pPr>
                      <a:r>
                        <a:rPr lang="en-US" sz="1600">
                          <a:latin typeface="Garamond"/>
                          <a:ea typeface="Garamond"/>
                          <a:cs typeface="Garamond"/>
                          <a:sym typeface="Garamond"/>
                        </a:rPr>
                        <a:t>Ensure AASP Executive Board members (elected and committee chairs) have read and agree to follow the Bylaws, Procedures Manual, and Ethical Responsibilities Code.  Clarifies Board members expectations and responsibilities. </a:t>
                      </a:r>
                      <a:endParaRPr/>
                    </a:p>
                  </a:txBody>
                  <a:tcPr marT="0" marB="0" marR="68575" marL="68575">
                    <a:solidFill>
                      <a:srgbClr val="E8E8E8"/>
                    </a:solidFill>
                  </a:tcPr>
                </a:tc>
              </a:tr>
            </a:tbl>
          </a:graphicData>
        </a:graphic>
      </p:graphicFrame>
      <p:sp>
        <p:nvSpPr>
          <p:cNvPr id="214" name="Google Shape;214;p10"/>
          <p:cNvSpPr txBox="1"/>
          <p:nvPr>
            <p:ph idx="2" type="body"/>
          </p:nvPr>
        </p:nvSpPr>
        <p:spPr>
          <a:xfrm>
            <a:off x="1203870" y="2624387"/>
            <a:ext cx="3718455" cy="328923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955"/>
              <a:buNone/>
            </a:pPr>
            <a:r>
              <a:rPr b="1" lang="en-US" sz="1700"/>
              <a:t>Summary of Current Language</a:t>
            </a:r>
            <a:endParaRPr/>
          </a:p>
          <a:p>
            <a:pPr indent="0" lvl="0" marL="0" rtl="0" algn="l">
              <a:spcBef>
                <a:spcPts val="940"/>
              </a:spcBef>
              <a:spcAft>
                <a:spcPts val="0"/>
              </a:spcAft>
              <a:buSzPts val="1955"/>
              <a:buNone/>
            </a:pPr>
            <a:r>
              <a:rPr lang="en-US" sz="1700"/>
              <a:t>In current Bylaws, standing committees are delineated and chairs are appointed annually by the President. </a:t>
            </a:r>
            <a:endParaRPr/>
          </a:p>
          <a:p>
            <a:pPr indent="0" lvl="0" marL="0" rtl="0" algn="l">
              <a:spcBef>
                <a:spcPts val="940"/>
              </a:spcBef>
              <a:spcAft>
                <a:spcPts val="0"/>
              </a:spcAft>
              <a:buSzPts val="1955"/>
              <a:buNone/>
            </a:pPr>
            <a:r>
              <a:rPr lang="en-US" sz="1700"/>
              <a:t>Committees have grown and assumed additional responsibilities in recent years. </a:t>
            </a:r>
            <a:endParaRPr/>
          </a:p>
          <a:p>
            <a:pPr indent="0" lvl="0" marL="0" rtl="0" algn="l">
              <a:spcBef>
                <a:spcPts val="940"/>
              </a:spcBef>
              <a:spcAft>
                <a:spcPts val="0"/>
              </a:spcAft>
              <a:buSzPts val="1955"/>
              <a:buNone/>
            </a:pPr>
            <a:r>
              <a:rPr lang="en-US" sz="1700"/>
              <a:t>Responsibilities of elected officers and committee chairs/members have also expanded.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1"/>
          <p:cNvSpPr txBox="1"/>
          <p:nvPr>
            <p:ph type="title"/>
          </p:nvPr>
        </p:nvSpPr>
        <p:spPr>
          <a:xfrm>
            <a:off x="1293811" y="1388534"/>
            <a:ext cx="3718455" cy="1054863"/>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aramond"/>
              <a:buNone/>
            </a:pPr>
            <a:r>
              <a:rPr b="1" lang="en-US"/>
              <a:t>Article IX –Amendments</a:t>
            </a:r>
            <a:br>
              <a:rPr b="1" lang="en-US"/>
            </a:br>
            <a:r>
              <a:rPr b="1" lang="en-US"/>
              <a:t>Article X-Procedures Manual</a:t>
            </a:r>
            <a:endParaRPr/>
          </a:p>
        </p:txBody>
      </p:sp>
      <p:graphicFrame>
        <p:nvGraphicFramePr>
          <p:cNvPr id="220" name="Google Shape;220;p11"/>
          <p:cNvGraphicFramePr/>
          <p:nvPr/>
        </p:nvGraphicFramePr>
        <p:xfrm>
          <a:off x="4931764" y="982663"/>
          <a:ext cx="3000000" cy="3000000"/>
        </p:xfrm>
        <a:graphic>
          <a:graphicData uri="http://schemas.openxmlformats.org/drawingml/2006/table">
            <a:tbl>
              <a:tblPr bandRow="1" firstRow="1">
                <a:noFill/>
                <a:tableStyleId>{AB079DC1-2CCB-4753-B471-764F514C858E}</a:tableStyleId>
              </a:tblPr>
              <a:tblGrid>
                <a:gridCol w="6333350"/>
              </a:tblGrid>
              <a:tr h="370850">
                <a:tc>
                  <a:txBody>
                    <a:bodyPr/>
                    <a:lstStyle/>
                    <a:p>
                      <a:pPr indent="0" lvl="0" marL="0" marR="0" rtl="0" algn="ctr">
                        <a:spcBef>
                          <a:spcPts val="0"/>
                        </a:spcBef>
                        <a:spcAft>
                          <a:spcPts val="0"/>
                        </a:spcAft>
                        <a:buNone/>
                      </a:pPr>
                      <a:r>
                        <a:rPr lang="en-US" sz="1600">
                          <a:solidFill>
                            <a:schemeClr val="dk1"/>
                          </a:solidFill>
                        </a:rPr>
                        <a:t>Proposed Revision</a:t>
                      </a:r>
                      <a:endParaRPr/>
                    </a:p>
                  </a:txBody>
                  <a:tcPr marT="45725" marB="45725" marR="91450" marL="91450">
                    <a:solidFill>
                      <a:srgbClr val="86A9CB"/>
                    </a:solidFill>
                  </a:tcPr>
                </a:tc>
              </a:tr>
              <a:tr h="370850">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After a motion to amend bylaws made at annual meeting or special AASP meeting, remove MAIL vote and change to ELECTRONIC ballot will be sent to all eligible voting member (i.e., members-at-large)</a:t>
                      </a:r>
                      <a:endParaRPr/>
                    </a:p>
                  </a:txBody>
                  <a:tcPr marT="0" marB="0" marR="68575" marL="68575">
                    <a:solidFill>
                      <a:srgbClr val="E8E8E8"/>
                    </a:solidFill>
                  </a:tcPr>
                </a:tc>
              </a:tr>
              <a:tr h="370850">
                <a:tc>
                  <a:txBody>
                    <a:bodyPr/>
                    <a:lstStyle/>
                    <a:p>
                      <a:pPr indent="0" lvl="0" marL="0" marR="0" rtl="0" algn="l">
                        <a:spcBef>
                          <a:spcPts val="0"/>
                        </a:spcBef>
                        <a:spcAft>
                          <a:spcPts val="0"/>
                        </a:spcAft>
                        <a:buNone/>
                      </a:pPr>
                      <a:r>
                        <a:rPr lang="en-US" sz="1600"/>
                        <a:t>It is the responsibility of the AASP President to keep the Procedures Manual current and the Executive Board to ensure procedures are followed. Propose adding “REVIEW Procedures Manual </a:t>
                      </a:r>
                      <a:r>
                        <a:rPr lang="en-US" sz="1600" u="none"/>
                        <a:t>ANNUALLY</a:t>
                      </a:r>
                      <a:r>
                        <a:rPr lang="en-US" sz="1600"/>
                        <a:t>”</a:t>
                      </a:r>
                      <a:endParaRPr/>
                    </a:p>
                  </a:txBody>
                  <a:tcPr marT="45725" marB="45725" marR="91450" marL="91450">
                    <a:solidFill>
                      <a:srgbClr val="E8E8E8"/>
                    </a:solidFill>
                  </a:tcPr>
                </a:tc>
              </a:tr>
              <a:tr h="370850">
                <a:tc>
                  <a:txBody>
                    <a:bodyPr/>
                    <a:lstStyle/>
                    <a:p>
                      <a:pPr indent="0" lvl="0" marL="0" marR="0" rtl="0" algn="l">
                        <a:spcBef>
                          <a:spcPts val="0"/>
                        </a:spcBef>
                        <a:spcAft>
                          <a:spcPts val="0"/>
                        </a:spcAft>
                        <a:buNone/>
                      </a:pPr>
                      <a:r>
                        <a:t/>
                      </a:r>
                      <a:endParaRPr sz="1600"/>
                    </a:p>
                  </a:txBody>
                  <a:tcPr marT="45725" marB="45725" marR="91450" marL="91450">
                    <a:solidFill>
                      <a:srgbClr val="E8E8E8"/>
                    </a:solidFill>
                  </a:tcPr>
                </a:tc>
              </a:tr>
              <a:tr h="370850">
                <a:tc>
                  <a:txBody>
                    <a:bodyPr/>
                    <a:lstStyle/>
                    <a:p>
                      <a:pPr indent="0" lvl="0" marL="0" marR="0" rtl="0" algn="ctr">
                        <a:spcBef>
                          <a:spcPts val="0"/>
                        </a:spcBef>
                        <a:spcAft>
                          <a:spcPts val="0"/>
                        </a:spcAft>
                        <a:buNone/>
                      </a:pPr>
                      <a:r>
                        <a:rPr b="1" lang="en-US" sz="1600">
                          <a:solidFill>
                            <a:schemeClr val="dk1"/>
                          </a:solidFill>
                        </a:rPr>
                        <a:t>Rationale</a:t>
                      </a:r>
                      <a:endParaRPr/>
                    </a:p>
                  </a:txBody>
                  <a:tcPr marT="45725" marB="45725" marR="91450" marL="91450">
                    <a:solidFill>
                      <a:srgbClr val="86A9CB"/>
                    </a:solidFill>
                  </a:tcPr>
                </a:tc>
              </a:tr>
              <a:tr h="370850">
                <a:tc>
                  <a:txBody>
                    <a:bodyPr/>
                    <a:lstStyle/>
                    <a:p>
                      <a:pPr indent="0" lvl="0" marL="0" marR="0" rtl="0" algn="l">
                        <a:spcBef>
                          <a:spcPts val="0"/>
                        </a:spcBef>
                        <a:spcAft>
                          <a:spcPts val="0"/>
                        </a:spcAft>
                        <a:buNone/>
                      </a:pPr>
                      <a:r>
                        <a:rPr lang="en-US" sz="1600"/>
                        <a:t>Ballot </a:t>
                      </a:r>
                      <a:r>
                        <a:rPr b="0" lang="en-US" sz="1600">
                          <a:solidFill>
                            <a:schemeClr val="dk1"/>
                          </a:solidFill>
                        </a:rPr>
                        <a:t>for members-at-large on proposed amendments and opportunity to submit ballot electronically provides transparency..</a:t>
                      </a:r>
                      <a:endParaRPr/>
                    </a:p>
                  </a:txBody>
                  <a:tcPr marT="45725" marB="45725" marR="91450" marL="91450">
                    <a:solidFill>
                      <a:srgbClr val="E8E8E8"/>
                    </a:solidFill>
                  </a:tcPr>
                </a:tc>
              </a:tr>
              <a:tr h="370850">
                <a:tc>
                  <a:txBody>
                    <a:bodyPr/>
                    <a:lstStyle/>
                    <a:p>
                      <a:pPr indent="0" lvl="0" marL="0" marR="0" rtl="0" algn="l">
                        <a:spcBef>
                          <a:spcPts val="0"/>
                        </a:spcBef>
                        <a:spcAft>
                          <a:spcPts val="0"/>
                        </a:spcAft>
                        <a:buNone/>
                      </a:pPr>
                      <a:r>
                        <a:rPr lang="en-US" sz="1600">
                          <a:latin typeface="Garamond"/>
                          <a:ea typeface="Garamond"/>
                          <a:cs typeface="Garamond"/>
                          <a:sym typeface="Garamond"/>
                        </a:rPr>
                        <a:t>Article X refers to maintaining the Procedure Manual. This revision adds that an annual REVIEW (with possible revisions) occurs each year to keep the Procedure Manual up-to-date.</a:t>
                      </a:r>
                      <a:endParaRPr/>
                    </a:p>
                  </a:txBody>
                  <a:tcPr marT="0" marB="0" marR="68575" marL="68575">
                    <a:solidFill>
                      <a:srgbClr val="E8E8E8"/>
                    </a:solidFill>
                  </a:tcPr>
                </a:tc>
              </a:tr>
              <a:tr h="370850">
                <a:tc>
                  <a:txBody>
                    <a:bodyPr/>
                    <a:lstStyle/>
                    <a:p>
                      <a:pPr indent="0" lvl="0" marL="0" marR="0" rtl="0" algn="l">
                        <a:spcBef>
                          <a:spcPts val="0"/>
                        </a:spcBef>
                        <a:spcAft>
                          <a:spcPts val="0"/>
                        </a:spcAft>
                        <a:buNone/>
                      </a:pPr>
                      <a:r>
                        <a:t/>
                      </a:r>
                      <a:endParaRPr sz="1600">
                        <a:latin typeface="Garamond"/>
                        <a:ea typeface="Garamond"/>
                        <a:cs typeface="Garamond"/>
                        <a:sym typeface="Garamond"/>
                      </a:endParaRPr>
                    </a:p>
                  </a:txBody>
                  <a:tcPr marT="0" marB="0" marR="68575" marL="68575">
                    <a:solidFill>
                      <a:srgbClr val="E8E8E8"/>
                    </a:solidFill>
                  </a:tcPr>
                </a:tc>
              </a:tr>
            </a:tbl>
          </a:graphicData>
        </a:graphic>
      </p:graphicFrame>
      <p:sp>
        <p:nvSpPr>
          <p:cNvPr id="221" name="Google Shape;221;p11"/>
          <p:cNvSpPr txBox="1"/>
          <p:nvPr>
            <p:ph idx="2" type="body"/>
          </p:nvPr>
        </p:nvSpPr>
        <p:spPr>
          <a:xfrm>
            <a:off x="1203870" y="2624387"/>
            <a:ext cx="3718455" cy="328923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955"/>
              <a:buNone/>
            </a:pPr>
            <a:r>
              <a:rPr b="1" lang="en-US" sz="1700"/>
              <a:t>Summary of Current Language</a:t>
            </a:r>
            <a:endParaRPr/>
          </a:p>
          <a:p>
            <a:pPr indent="0" lvl="0" marL="0" rtl="0" algn="l">
              <a:spcBef>
                <a:spcPts val="940"/>
              </a:spcBef>
              <a:spcAft>
                <a:spcPts val="0"/>
              </a:spcAft>
              <a:buSzPts val="1955"/>
              <a:buNone/>
            </a:pPr>
            <a:r>
              <a:rPr lang="en-US" sz="1700"/>
              <a:t>Update procedures and terminology for amending Bylaws and updating Procedures Manual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2"/>
          <p:cNvSpPr txBox="1"/>
          <p:nvPr>
            <p:ph type="title"/>
          </p:nvPr>
        </p:nvSpPr>
        <p:spPr>
          <a:xfrm>
            <a:off x="1293811" y="1388534"/>
            <a:ext cx="3718455" cy="1054863"/>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2400"/>
              <a:buFont typeface="Garamond"/>
              <a:buNone/>
            </a:pPr>
            <a:r>
              <a:rPr b="1" lang="en-US"/>
              <a:t>Minor Revisions</a:t>
            </a:r>
            <a:endParaRPr/>
          </a:p>
        </p:txBody>
      </p:sp>
      <p:graphicFrame>
        <p:nvGraphicFramePr>
          <p:cNvPr id="227" name="Google Shape;227;p12"/>
          <p:cNvGraphicFramePr/>
          <p:nvPr/>
        </p:nvGraphicFramePr>
        <p:xfrm>
          <a:off x="5066675" y="982663"/>
          <a:ext cx="3000000" cy="3000000"/>
        </p:xfrm>
        <a:graphic>
          <a:graphicData uri="http://schemas.openxmlformats.org/drawingml/2006/table">
            <a:tbl>
              <a:tblPr bandRow="1" firstRow="1">
                <a:noFill/>
                <a:tableStyleId>{AB079DC1-2CCB-4753-B471-764F514C858E}</a:tableStyleId>
              </a:tblPr>
              <a:tblGrid>
                <a:gridCol w="6198425"/>
              </a:tblGrid>
              <a:tr h="370850">
                <a:tc>
                  <a:txBody>
                    <a:bodyPr/>
                    <a:lstStyle/>
                    <a:p>
                      <a:pPr indent="0" lvl="0" marL="0" marR="0" rtl="0" algn="ctr">
                        <a:spcBef>
                          <a:spcPts val="0"/>
                        </a:spcBef>
                        <a:spcAft>
                          <a:spcPts val="0"/>
                        </a:spcAft>
                        <a:buNone/>
                      </a:pPr>
                      <a:r>
                        <a:rPr lang="en-US" sz="1600">
                          <a:solidFill>
                            <a:schemeClr val="dk1"/>
                          </a:solidFill>
                        </a:rPr>
                        <a:t>Proposed Revision</a:t>
                      </a:r>
                      <a:endParaRPr/>
                    </a:p>
                  </a:txBody>
                  <a:tcPr marT="45725" marB="45725" marR="91450" marL="91450">
                    <a:solidFill>
                      <a:srgbClr val="86A9CB"/>
                    </a:solidFill>
                  </a:tcPr>
                </a:tc>
              </a:tr>
              <a:tr h="370850">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Delete references to FAX and MAIL and use terms ELECTRONIC BALLOTS and electronic communications</a:t>
                      </a:r>
                      <a:endParaRPr/>
                    </a:p>
                  </a:txBody>
                  <a:tcPr marT="0" marB="0" marR="68575" marL="68575">
                    <a:solidFill>
                      <a:srgbClr val="E8E8E8"/>
                    </a:solidFill>
                  </a:tcPr>
                </a:tc>
              </a:tr>
              <a:tr h="370850">
                <a:tc>
                  <a:txBody>
                    <a:bodyPr/>
                    <a:lstStyle/>
                    <a:p>
                      <a:pPr indent="0" lvl="0" marL="0" marR="0" rtl="0" algn="l">
                        <a:spcBef>
                          <a:spcPts val="0"/>
                        </a:spcBef>
                        <a:spcAft>
                          <a:spcPts val="0"/>
                        </a:spcAft>
                        <a:buNone/>
                      </a:pPr>
                      <a:r>
                        <a:t/>
                      </a:r>
                      <a:endParaRPr sz="1600"/>
                    </a:p>
                  </a:txBody>
                  <a:tcPr marT="45725" marB="45725" marR="91450" marL="91450">
                    <a:solidFill>
                      <a:srgbClr val="E8E8E8"/>
                    </a:solidFill>
                  </a:tcPr>
                </a:tc>
              </a:tr>
              <a:tr h="370850">
                <a:tc>
                  <a:txBody>
                    <a:bodyPr/>
                    <a:lstStyle/>
                    <a:p>
                      <a:pPr indent="0" lvl="0" marL="0" marR="0" rtl="0" algn="l">
                        <a:spcBef>
                          <a:spcPts val="0"/>
                        </a:spcBef>
                        <a:spcAft>
                          <a:spcPts val="0"/>
                        </a:spcAft>
                        <a:buNone/>
                      </a:pPr>
                      <a:r>
                        <a:t/>
                      </a:r>
                      <a:endParaRPr sz="1600"/>
                    </a:p>
                  </a:txBody>
                  <a:tcPr marT="45725" marB="45725" marR="91450" marL="91450">
                    <a:solidFill>
                      <a:srgbClr val="E8E8E8"/>
                    </a:solidFill>
                  </a:tcPr>
                </a:tc>
              </a:tr>
              <a:tr h="370850">
                <a:tc>
                  <a:txBody>
                    <a:bodyPr/>
                    <a:lstStyle/>
                    <a:p>
                      <a:pPr indent="0" lvl="0" marL="0" marR="0" rtl="0" algn="ctr">
                        <a:spcBef>
                          <a:spcPts val="0"/>
                        </a:spcBef>
                        <a:spcAft>
                          <a:spcPts val="0"/>
                        </a:spcAft>
                        <a:buNone/>
                      </a:pPr>
                      <a:r>
                        <a:rPr b="1" lang="en-US" sz="1600">
                          <a:solidFill>
                            <a:schemeClr val="dk1"/>
                          </a:solidFill>
                        </a:rPr>
                        <a:t>Rationale</a:t>
                      </a:r>
                      <a:endParaRPr/>
                    </a:p>
                  </a:txBody>
                  <a:tcPr marT="45725" marB="45725" marR="91450" marL="91450">
                    <a:solidFill>
                      <a:srgbClr val="86A9CB"/>
                    </a:solidFill>
                  </a:tcPr>
                </a:tc>
              </a:tr>
              <a:tr h="370850">
                <a:tc>
                  <a:txBody>
                    <a:bodyPr/>
                    <a:lstStyle/>
                    <a:p>
                      <a:pPr indent="0" lvl="0" marL="0" marR="0" rtl="0" algn="l">
                        <a:spcBef>
                          <a:spcPts val="0"/>
                        </a:spcBef>
                        <a:spcAft>
                          <a:spcPts val="0"/>
                        </a:spcAft>
                        <a:buNone/>
                      </a:pPr>
                      <a:r>
                        <a:rPr b="0" lang="en-US" sz="1600">
                          <a:solidFill>
                            <a:schemeClr val="dk1"/>
                          </a:solidFill>
                        </a:rPr>
                        <a:t>Currency with terminology</a:t>
                      </a:r>
                      <a:endParaRPr/>
                    </a:p>
                  </a:txBody>
                  <a:tcPr marT="45725" marB="45725" marR="91450" marL="91450">
                    <a:solidFill>
                      <a:srgbClr val="E8E8E8"/>
                    </a:solidFill>
                  </a:tcPr>
                </a:tc>
              </a:tr>
              <a:tr h="370850">
                <a:tc>
                  <a:txBody>
                    <a:bodyPr/>
                    <a:lstStyle/>
                    <a:p>
                      <a:pPr indent="0" lvl="0" marL="0" marR="0" rtl="0" algn="l">
                        <a:spcBef>
                          <a:spcPts val="0"/>
                        </a:spcBef>
                        <a:spcAft>
                          <a:spcPts val="0"/>
                        </a:spcAft>
                        <a:buNone/>
                      </a:pPr>
                      <a:r>
                        <a:t/>
                      </a:r>
                      <a:endParaRPr sz="1600">
                        <a:latin typeface="Garamond"/>
                        <a:ea typeface="Garamond"/>
                        <a:cs typeface="Garamond"/>
                        <a:sym typeface="Garamond"/>
                      </a:endParaRPr>
                    </a:p>
                  </a:txBody>
                  <a:tcPr marT="0" marB="0" marR="68575" marL="68575">
                    <a:solidFill>
                      <a:srgbClr val="E8E8E8"/>
                    </a:solidFill>
                  </a:tcPr>
                </a:tc>
              </a:tr>
              <a:tr h="370850">
                <a:tc>
                  <a:txBody>
                    <a:bodyPr/>
                    <a:lstStyle/>
                    <a:p>
                      <a:pPr indent="0" lvl="0" marL="0" marR="0" rtl="0" algn="l">
                        <a:spcBef>
                          <a:spcPts val="0"/>
                        </a:spcBef>
                        <a:spcAft>
                          <a:spcPts val="0"/>
                        </a:spcAft>
                        <a:buNone/>
                      </a:pPr>
                      <a:r>
                        <a:t/>
                      </a:r>
                      <a:endParaRPr sz="1600">
                        <a:latin typeface="Garamond"/>
                        <a:ea typeface="Garamond"/>
                        <a:cs typeface="Garamond"/>
                        <a:sym typeface="Garamond"/>
                      </a:endParaRPr>
                    </a:p>
                  </a:txBody>
                  <a:tcPr marT="0" marB="0" marR="68575" marL="68575">
                    <a:solidFill>
                      <a:srgbClr val="E8E8E8"/>
                    </a:solidFill>
                  </a:tcPr>
                </a:tc>
              </a:tr>
            </a:tbl>
          </a:graphicData>
        </a:graphic>
      </p:graphicFrame>
      <p:sp>
        <p:nvSpPr>
          <p:cNvPr id="228" name="Google Shape;228;p12"/>
          <p:cNvSpPr txBox="1"/>
          <p:nvPr>
            <p:ph idx="2" type="body"/>
          </p:nvPr>
        </p:nvSpPr>
        <p:spPr>
          <a:xfrm>
            <a:off x="1203870" y="2624387"/>
            <a:ext cx="3718455" cy="328923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955"/>
              <a:buNone/>
            </a:pPr>
            <a:r>
              <a:rPr b="1" lang="en-US" sz="1700"/>
              <a:t>Summary of Current Language</a:t>
            </a:r>
            <a:endParaRPr/>
          </a:p>
          <a:p>
            <a:pPr indent="0" lvl="0" marL="0" rtl="0" algn="l">
              <a:spcBef>
                <a:spcPts val="940"/>
              </a:spcBef>
              <a:spcAft>
                <a:spcPts val="0"/>
              </a:spcAft>
              <a:buSzPts val="1955"/>
              <a:buNone/>
            </a:pPr>
            <a:r>
              <a:rPr lang="en-US" sz="1700"/>
              <a:t>Terms such as FAX, mailed ballots, and telephone are used throughout current Bylaws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Next Steps</a:t>
            </a:r>
            <a:endParaRPr/>
          </a:p>
        </p:txBody>
      </p:sp>
      <p:sp>
        <p:nvSpPr>
          <p:cNvPr id="234" name="Google Shape;234;p13"/>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lnSpcReduction="20000"/>
          </a:bodyPr>
          <a:lstStyle/>
          <a:p>
            <a:pPr indent="0" lvl="0" marL="0" rtl="0" algn="l">
              <a:spcBef>
                <a:spcPts val="0"/>
              </a:spcBef>
              <a:spcAft>
                <a:spcPts val="0"/>
              </a:spcAft>
              <a:buSzPts val="2760"/>
              <a:buNone/>
            </a:pPr>
            <a:r>
              <a:rPr lang="en-US"/>
              <a:t>These slides and a track change version of the Bylaws will be available on the AASP webpage in December 2022.</a:t>
            </a:r>
            <a:endParaRPr/>
          </a:p>
          <a:p>
            <a:pPr indent="0" lvl="0" marL="0" rtl="0" algn="l">
              <a:spcBef>
                <a:spcPts val="1044"/>
              </a:spcBef>
              <a:spcAft>
                <a:spcPts val="0"/>
              </a:spcAft>
              <a:buSzPts val="2760"/>
              <a:buNone/>
            </a:pPr>
            <a:r>
              <a:rPr lang="en-US"/>
              <a:t>A call for a motion to approve item-by-item changes may be made at this meeting OR a special meeting may be called. </a:t>
            </a:r>
            <a:r>
              <a:rPr lang="en-US">
                <a:solidFill>
                  <a:srgbClr val="CC0000"/>
                </a:solidFill>
              </a:rPr>
              <a:t>Motion was made and passed to take proposed revision to member-at-large ballot (11/4/22)</a:t>
            </a:r>
            <a:endParaRPr>
              <a:solidFill>
                <a:srgbClr val="CC0000"/>
              </a:solidFill>
            </a:endParaRPr>
          </a:p>
        </p:txBody>
      </p:sp>
      <p:sp>
        <p:nvSpPr>
          <p:cNvPr id="235" name="Google Shape;235;p13"/>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SzPct val="115000"/>
              <a:buNone/>
            </a:pPr>
            <a:r>
              <a:rPr lang="en-US"/>
              <a:t>Anticipate electronic ballot in December with item-by-item listing of changes for AASP members-at-large to vote on and provide feedback. </a:t>
            </a:r>
            <a:endParaRPr/>
          </a:p>
          <a:p>
            <a:pPr indent="0" lvl="0" marL="0" rtl="0" algn="l">
              <a:spcBef>
                <a:spcPts val="1044"/>
              </a:spcBef>
              <a:spcAft>
                <a:spcPts val="0"/>
              </a:spcAft>
              <a:buSzPct val="115000"/>
              <a:buNone/>
            </a:pPr>
            <a:r>
              <a:rPr lang="en-US"/>
              <a:t>AASP Executive Board will review ballot results and feedback for formal approval at the March meeting. </a:t>
            </a:r>
            <a:r>
              <a:rPr lang="en-US">
                <a:solidFill>
                  <a:srgbClr val="CC0000"/>
                </a:solidFill>
              </a:rPr>
              <a:t>Implementation of approved items July 1, 2023.</a:t>
            </a:r>
            <a:endParaRPr>
              <a:solidFill>
                <a:srgbClr val="CC0000"/>
              </a:solidFill>
            </a:endParaRPr>
          </a:p>
          <a:p>
            <a:pPr indent="0" lvl="0" marL="0" rtl="0" algn="l">
              <a:spcBef>
                <a:spcPts val="1044"/>
              </a:spcBef>
              <a:spcAft>
                <a:spcPts val="0"/>
              </a:spcAft>
              <a:buSzPct val="115000"/>
              <a:buNone/>
            </a:pPr>
            <a:r>
              <a:rPr lang="en-US"/>
              <a:t>Current Bylaws are on the AASP Website </a:t>
            </a:r>
            <a:endParaRPr/>
          </a:p>
          <a:p>
            <a:pPr indent="0" lvl="0" marL="0" rtl="0" algn="l">
              <a:spcBef>
                <a:spcPts val="1044"/>
              </a:spcBef>
              <a:spcAft>
                <a:spcPts val="0"/>
              </a:spcAft>
              <a:buSzPct val="115000"/>
              <a:buNone/>
            </a:pPr>
            <a:r>
              <a:rPr b="1" lang="en-US" u="sng">
                <a:solidFill>
                  <a:schemeClr val="hlink"/>
                </a:solidFill>
                <a:hlinkClick r:id="rId3"/>
              </a:rPr>
              <a:t>https://www.aasp-az.org/</a:t>
            </a:r>
            <a:r>
              <a:rPr b="1"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AASP Bylaws Procedures</a:t>
            </a:r>
            <a:endParaRPr/>
          </a:p>
        </p:txBody>
      </p:sp>
      <p:sp>
        <p:nvSpPr>
          <p:cNvPr id="160" name="Google Shape;160;p2"/>
          <p:cNvSpPr txBox="1"/>
          <p:nvPr>
            <p:ph idx="1" type="body"/>
          </p:nvPr>
        </p:nvSpPr>
        <p:spPr>
          <a:xfrm>
            <a:off x="1295401" y="2556931"/>
            <a:ext cx="9601196" cy="3521579"/>
          </a:xfrm>
          <a:prstGeom prst="rect">
            <a:avLst/>
          </a:prstGeom>
          <a:noFill/>
          <a:ln>
            <a:noFill/>
          </a:ln>
        </p:spPr>
        <p:txBody>
          <a:bodyPr anchorCtr="0" anchor="t" bIns="45700" lIns="91425" spcFirstLastPara="1" rIns="91425" wrap="square" tIns="45700">
            <a:normAutofit fontScale="92500" lnSpcReduction="20000"/>
          </a:bodyPr>
          <a:lstStyle/>
          <a:p>
            <a:pPr indent="-285750" lvl="0" marL="285750" rtl="0" algn="l">
              <a:spcBef>
                <a:spcPts val="0"/>
              </a:spcBef>
              <a:spcAft>
                <a:spcPts val="0"/>
              </a:spcAft>
              <a:buSzPct val="115000"/>
              <a:buChar char="•"/>
            </a:pPr>
            <a:r>
              <a:rPr lang="en-US"/>
              <a:t>Current Bylaws were last approved 04/15/2016</a:t>
            </a:r>
            <a:endParaRPr/>
          </a:p>
          <a:p>
            <a:pPr indent="-285750" lvl="0" marL="285750" rtl="0" algn="l">
              <a:spcBef>
                <a:spcPts val="1044"/>
              </a:spcBef>
              <a:spcAft>
                <a:spcPts val="0"/>
              </a:spcAft>
              <a:buSzPct val="115000"/>
              <a:buChar char="•"/>
            </a:pPr>
            <a:r>
              <a:rPr lang="en-US"/>
              <a:t>Amendments must be accepted by membership vote through a motion at the annual meeting OR a special Association meeting. A ballot vote is conducted at the annual meeting and/or through electronic submission for all eligible voting members. </a:t>
            </a:r>
            <a:endParaRPr/>
          </a:p>
          <a:p>
            <a:pPr indent="-285750" lvl="0" marL="285750" rtl="0" algn="l">
              <a:spcBef>
                <a:spcPts val="1044"/>
              </a:spcBef>
              <a:spcAft>
                <a:spcPts val="0"/>
              </a:spcAft>
              <a:buSzPct val="115000"/>
              <a:buChar char="•"/>
            </a:pPr>
            <a:r>
              <a:rPr lang="en-US"/>
              <a:t>Proposed Bylaw changes were discussed at AASP Executive Board Retreat (June 2022), and a Writing Taskforce was appointed to draft revisions.</a:t>
            </a:r>
            <a:endParaRPr/>
          </a:p>
          <a:p>
            <a:pPr indent="-285750" lvl="0" marL="285750" rtl="0" algn="l">
              <a:spcBef>
                <a:spcPts val="1044"/>
              </a:spcBef>
              <a:spcAft>
                <a:spcPts val="0"/>
              </a:spcAft>
              <a:buSzPct val="115000"/>
              <a:buChar char="•"/>
            </a:pPr>
            <a:r>
              <a:rPr lang="en-US"/>
              <a:t>Executive Board directed Taskforce to refer to NASP structures and procedures to inform proposed changes. </a:t>
            </a:r>
            <a:endParaRPr/>
          </a:p>
          <a:p>
            <a:pPr indent="-285750" lvl="0" marL="285750" rtl="0" algn="l">
              <a:spcBef>
                <a:spcPts val="1044"/>
              </a:spcBef>
              <a:spcAft>
                <a:spcPts val="0"/>
              </a:spcAft>
              <a:buSzPct val="115000"/>
              <a:buChar char="•"/>
            </a:pPr>
            <a:r>
              <a:rPr lang="en-US"/>
              <a:t>Writing Committee presented proposed changes to AASP Executive Board at the September Quarterly meeting.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AASP Writing Taskforce</a:t>
            </a:r>
            <a:endParaRPr/>
          </a:p>
        </p:txBody>
      </p:sp>
      <p:sp>
        <p:nvSpPr>
          <p:cNvPr id="166" name="Google Shape;166;p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SzPts val="2760"/>
              <a:buChar char="•"/>
            </a:pPr>
            <a:r>
              <a:rPr lang="en-US"/>
              <a:t>Kathy Bohan, Past President and </a:t>
            </a:r>
            <a:r>
              <a:rPr lang="en-US"/>
              <a:t>Task Force</a:t>
            </a:r>
            <a:r>
              <a:rPr lang="en-US"/>
              <a:t> Chair</a:t>
            </a:r>
            <a:endParaRPr/>
          </a:p>
          <a:p>
            <a:pPr indent="-285750" lvl="0" marL="285750" rtl="0" algn="l">
              <a:spcBef>
                <a:spcPts val="1080"/>
              </a:spcBef>
              <a:spcAft>
                <a:spcPts val="0"/>
              </a:spcAft>
              <a:buSzPts val="2760"/>
              <a:buChar char="•"/>
            </a:pPr>
            <a:r>
              <a:rPr lang="en-US"/>
              <a:t>Stacy Anderson, President</a:t>
            </a:r>
            <a:endParaRPr/>
          </a:p>
          <a:p>
            <a:pPr indent="-285750" lvl="0" marL="285750" rtl="0" algn="l">
              <a:spcBef>
                <a:spcPts val="1080"/>
              </a:spcBef>
              <a:spcAft>
                <a:spcPts val="0"/>
              </a:spcAft>
              <a:buSzPts val="2760"/>
              <a:buChar char="•"/>
            </a:pPr>
            <a:r>
              <a:rPr lang="en-US"/>
              <a:t>Jennifer Kirkpatrick, Professional Standards Chair</a:t>
            </a:r>
            <a:endParaRPr/>
          </a:p>
          <a:p>
            <a:pPr indent="-285750" lvl="0" marL="285750" rtl="0" algn="l">
              <a:spcBef>
                <a:spcPts val="1080"/>
              </a:spcBef>
              <a:spcAft>
                <a:spcPts val="0"/>
              </a:spcAft>
              <a:buSzPts val="2760"/>
              <a:buChar char="•"/>
            </a:pPr>
            <a:r>
              <a:rPr lang="en-US"/>
              <a:t>Sheri Orrahood, Mini-Grants Chair</a:t>
            </a:r>
            <a:endParaRPr/>
          </a:p>
          <a:p>
            <a:pPr indent="-285750" lvl="0" marL="285750" rtl="0" algn="l">
              <a:spcBef>
                <a:spcPts val="1080"/>
              </a:spcBef>
              <a:spcAft>
                <a:spcPts val="0"/>
              </a:spcAft>
              <a:buSzPts val="2760"/>
              <a:buChar char="•"/>
            </a:pPr>
            <a:r>
              <a:rPr lang="en-US"/>
              <a:t>Lindsay Balles, Research Chair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62626"/>
              </a:buClr>
              <a:buSzPts val="4400"/>
              <a:buFont typeface="Garamond"/>
              <a:buNone/>
            </a:pPr>
            <a:r>
              <a:rPr lang="en-US"/>
              <a:t>Overview of Proposed Bylaws Revisions</a:t>
            </a:r>
            <a:endParaRPr/>
          </a:p>
        </p:txBody>
      </p:sp>
      <p:sp>
        <p:nvSpPr>
          <p:cNvPr id="172" name="Google Shape;172;p4"/>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760"/>
              <a:buNone/>
            </a:pPr>
            <a:r>
              <a:rPr lang="en-US"/>
              <a:t>Next slides organized by </a:t>
            </a:r>
            <a:endParaRPr/>
          </a:p>
          <a:p>
            <a:pPr indent="-285750" lvl="0" marL="285750" rtl="0" algn="l">
              <a:spcBef>
                <a:spcPts val="1080"/>
              </a:spcBef>
              <a:spcAft>
                <a:spcPts val="0"/>
              </a:spcAft>
              <a:buSzPts val="2760"/>
              <a:buFont typeface="Noto Sans Symbols"/>
              <a:buChar char="❑"/>
            </a:pPr>
            <a:r>
              <a:rPr lang="en-US"/>
              <a:t>Article</a:t>
            </a:r>
            <a:endParaRPr/>
          </a:p>
          <a:p>
            <a:pPr indent="-285750" lvl="0" marL="285750" rtl="0" algn="l">
              <a:spcBef>
                <a:spcPts val="1080"/>
              </a:spcBef>
              <a:spcAft>
                <a:spcPts val="0"/>
              </a:spcAft>
              <a:buSzPts val="2760"/>
              <a:buFont typeface="Noto Sans Symbols"/>
              <a:buChar char="❑"/>
            </a:pPr>
            <a:r>
              <a:rPr lang="en-US"/>
              <a:t>Current Language</a:t>
            </a:r>
            <a:endParaRPr/>
          </a:p>
          <a:p>
            <a:pPr indent="-285750" lvl="0" marL="285750" rtl="0" algn="l">
              <a:spcBef>
                <a:spcPts val="1080"/>
              </a:spcBef>
              <a:spcAft>
                <a:spcPts val="0"/>
              </a:spcAft>
              <a:buSzPts val="2760"/>
              <a:buFont typeface="Noto Sans Symbols"/>
              <a:buChar char="❑"/>
            </a:pPr>
            <a:r>
              <a:rPr lang="en-US"/>
              <a:t>Proposed Revision</a:t>
            </a:r>
            <a:endParaRPr/>
          </a:p>
          <a:p>
            <a:pPr indent="-285750" lvl="0" marL="285750" rtl="0" algn="l">
              <a:spcBef>
                <a:spcPts val="1080"/>
              </a:spcBef>
              <a:spcAft>
                <a:spcPts val="0"/>
              </a:spcAft>
              <a:buSzPts val="2760"/>
              <a:buFont typeface="Noto Sans Symbols"/>
              <a:buChar char="❑"/>
            </a:pPr>
            <a:r>
              <a:rPr lang="en-US"/>
              <a:t>Rationale</a:t>
            </a:r>
            <a:endParaRPr/>
          </a:p>
        </p:txBody>
      </p:sp>
      <p:sp>
        <p:nvSpPr>
          <p:cNvPr id="173" name="Google Shape;173;p4"/>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760"/>
              <a:buNone/>
            </a:pPr>
            <a:r>
              <a:rPr lang="en-US"/>
              <a:t>Current Bylaws are on the AASP Website </a:t>
            </a:r>
            <a:endParaRPr/>
          </a:p>
          <a:p>
            <a:pPr indent="0" lvl="0" marL="0" rtl="0" algn="l">
              <a:spcBef>
                <a:spcPts val="1080"/>
              </a:spcBef>
              <a:spcAft>
                <a:spcPts val="0"/>
              </a:spcAft>
              <a:buSzPts val="2760"/>
              <a:buNone/>
            </a:pPr>
            <a:r>
              <a:rPr b="1" lang="en-US" u="sng">
                <a:solidFill>
                  <a:schemeClr val="hlink"/>
                </a:solidFill>
                <a:hlinkClick r:id="rId3"/>
              </a:rPr>
              <a:t>https://www.aasp-az.org/</a:t>
            </a:r>
            <a:r>
              <a:rPr b="1" lang="en-US"/>
              <a:t> </a:t>
            </a:r>
            <a:endParaRPr/>
          </a:p>
          <a:p>
            <a:pPr indent="0" lvl="0" marL="0" rtl="0" algn="l">
              <a:spcBef>
                <a:spcPts val="1080"/>
              </a:spcBef>
              <a:spcAft>
                <a:spcPts val="0"/>
              </a:spcAft>
              <a:buSzPts val="2760"/>
              <a:buNone/>
            </a:pPr>
            <a:r>
              <a:rPr lang="en-US"/>
              <a:t>Go to About AASP pulldown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5"/>
          <p:cNvSpPr txBox="1"/>
          <p:nvPr>
            <p:ph type="title"/>
          </p:nvPr>
        </p:nvSpPr>
        <p:spPr>
          <a:xfrm>
            <a:off x="1293811" y="1388534"/>
            <a:ext cx="3718455" cy="1054863"/>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2400"/>
              <a:buFont typeface="Garamond"/>
              <a:buNone/>
            </a:pPr>
            <a:r>
              <a:rPr b="1" lang="en-US"/>
              <a:t>Article I</a:t>
            </a:r>
            <a:br>
              <a:rPr b="1" lang="en-US"/>
            </a:br>
            <a:r>
              <a:rPr b="1" lang="en-US"/>
              <a:t>Name and Objectives</a:t>
            </a:r>
            <a:endParaRPr/>
          </a:p>
        </p:txBody>
      </p:sp>
      <p:graphicFrame>
        <p:nvGraphicFramePr>
          <p:cNvPr id="179" name="Google Shape;179;p5"/>
          <p:cNvGraphicFramePr/>
          <p:nvPr/>
        </p:nvGraphicFramePr>
        <p:xfrm>
          <a:off x="5493895" y="982663"/>
          <a:ext cx="3000000" cy="3000000"/>
        </p:xfrm>
        <a:graphic>
          <a:graphicData uri="http://schemas.openxmlformats.org/drawingml/2006/table">
            <a:tbl>
              <a:tblPr bandRow="1" firstRow="1">
                <a:noFill/>
                <a:tableStyleId>{AB079DC1-2CCB-4753-B471-764F514C858E}</a:tableStyleId>
              </a:tblPr>
              <a:tblGrid>
                <a:gridCol w="5771225"/>
              </a:tblGrid>
              <a:tr h="370850">
                <a:tc>
                  <a:txBody>
                    <a:bodyPr/>
                    <a:lstStyle/>
                    <a:p>
                      <a:pPr indent="0" lvl="0" marL="0" marR="0" rtl="0" algn="ctr">
                        <a:spcBef>
                          <a:spcPts val="0"/>
                        </a:spcBef>
                        <a:spcAft>
                          <a:spcPts val="0"/>
                        </a:spcAft>
                        <a:buNone/>
                      </a:pPr>
                      <a:r>
                        <a:rPr lang="en-US" sz="1600" u="none" cap="none" strike="noStrike">
                          <a:solidFill>
                            <a:schemeClr val="dk1"/>
                          </a:solidFill>
                        </a:rPr>
                        <a:t>Proposed Revision</a:t>
                      </a:r>
                      <a:endParaRPr/>
                    </a:p>
                  </a:txBody>
                  <a:tcPr marT="45725" marB="45725" marR="91450" marL="91450">
                    <a:solidFill>
                      <a:srgbClr val="86A9CB"/>
                    </a:solidFill>
                  </a:tcPr>
                </a:tc>
              </a:tr>
              <a:tr h="370850">
                <a:tc>
                  <a:txBody>
                    <a:bodyPr/>
                    <a:lstStyle/>
                    <a:p>
                      <a:pPr indent="0" lvl="0" marL="0" marR="0" rtl="0" algn="l">
                        <a:spcBef>
                          <a:spcPts val="0"/>
                        </a:spcBef>
                        <a:spcAft>
                          <a:spcPts val="0"/>
                        </a:spcAft>
                        <a:buNone/>
                      </a:pPr>
                      <a:r>
                        <a:rPr lang="en-US" sz="1600" u="none" cap="none" strike="noStrike">
                          <a:latin typeface="Times New Roman"/>
                          <a:ea typeface="Times New Roman"/>
                          <a:cs typeface="Times New Roman"/>
                          <a:sym typeface="Times New Roman"/>
                        </a:rPr>
                        <a:t>Change “objectives” to terms consistent with current NASP terms (i.e., “purpose” and “strategic goals”)</a:t>
                      </a:r>
                      <a:endParaRPr/>
                    </a:p>
                  </a:txBody>
                  <a:tcPr marT="0" marB="0" marR="68575" marL="68575">
                    <a:solidFill>
                      <a:srgbClr val="E8E8E8"/>
                    </a:solidFill>
                  </a:tcPr>
                </a:tc>
              </a:tr>
              <a:tr h="370850">
                <a:tc>
                  <a:txBody>
                    <a:bodyPr/>
                    <a:lstStyle/>
                    <a:p>
                      <a:pPr indent="0" lvl="0" marL="0" marR="0" rtl="0" algn="l">
                        <a:spcBef>
                          <a:spcPts val="0"/>
                        </a:spcBef>
                        <a:spcAft>
                          <a:spcPts val="0"/>
                        </a:spcAft>
                        <a:buNone/>
                      </a:pPr>
                      <a:r>
                        <a:rPr lang="en-US" sz="1600" u="none" cap="none" strike="noStrike">
                          <a:solidFill>
                            <a:schemeClr val="dk1"/>
                          </a:solidFill>
                          <a:latin typeface="Garamond"/>
                          <a:ea typeface="Garamond"/>
                          <a:cs typeface="Garamond"/>
                          <a:sym typeface="Garamond"/>
                        </a:rPr>
                        <a:t>Remove four objectives &amp; replace with AASP Mission Statement w/ reference to NASP Core Purpose and Values</a:t>
                      </a:r>
                      <a:endParaRPr/>
                    </a:p>
                    <a:p>
                      <a:pPr indent="0" lvl="0" marL="0" marR="0" rtl="0" algn="l">
                        <a:spcBef>
                          <a:spcPts val="0"/>
                        </a:spcBef>
                        <a:spcAft>
                          <a:spcPts val="0"/>
                        </a:spcAft>
                        <a:buNone/>
                      </a:pPr>
                      <a:r>
                        <a:t/>
                      </a:r>
                      <a:endParaRPr sz="1600"/>
                    </a:p>
                  </a:txBody>
                  <a:tcPr marT="45725" marB="45725" marR="91450" marL="91450">
                    <a:solidFill>
                      <a:srgbClr val="E8E8E8"/>
                    </a:solidFill>
                  </a:tcPr>
                </a:tc>
              </a:tr>
              <a:tr h="370850">
                <a:tc>
                  <a:txBody>
                    <a:bodyPr/>
                    <a:lstStyle/>
                    <a:p>
                      <a:pPr indent="0" lvl="0" marL="0" marR="0" rtl="0" algn="ctr">
                        <a:spcBef>
                          <a:spcPts val="0"/>
                        </a:spcBef>
                        <a:spcAft>
                          <a:spcPts val="0"/>
                        </a:spcAft>
                        <a:buNone/>
                      </a:pPr>
                      <a:r>
                        <a:rPr b="1" lang="en-US" sz="1600">
                          <a:solidFill>
                            <a:schemeClr val="dk1"/>
                          </a:solidFill>
                        </a:rPr>
                        <a:t>Rationale</a:t>
                      </a:r>
                      <a:endParaRPr/>
                    </a:p>
                  </a:txBody>
                  <a:tcPr marT="45725" marB="45725" marR="91450" marL="91450">
                    <a:solidFill>
                      <a:srgbClr val="86A9CB"/>
                    </a:solidFill>
                  </a:tcPr>
                </a:tc>
              </a:tr>
              <a:tr h="370850">
                <a:tc>
                  <a:txBody>
                    <a:bodyPr/>
                    <a:lstStyle/>
                    <a:p>
                      <a:pPr indent="0" lvl="0" marL="0" marR="0" rtl="0" algn="l">
                        <a:spcBef>
                          <a:spcPts val="0"/>
                        </a:spcBef>
                        <a:spcAft>
                          <a:spcPts val="0"/>
                        </a:spcAft>
                        <a:buNone/>
                      </a:pPr>
                      <a:r>
                        <a:rPr lang="en-US" sz="1600">
                          <a:solidFill>
                            <a:schemeClr val="dk1"/>
                          </a:solidFill>
                          <a:latin typeface="Garamond"/>
                          <a:ea typeface="Garamond"/>
                          <a:cs typeface="Garamond"/>
                          <a:sym typeface="Garamond"/>
                        </a:rPr>
                        <a:t>NASP Core Purpose: “NASP empowers school psychologists to promote the learning, behavior, and mental health of all children and youth.”</a:t>
                      </a:r>
                      <a:endParaRPr b="1" sz="1600">
                        <a:solidFill>
                          <a:schemeClr val="dk1"/>
                        </a:solidFill>
                      </a:endParaRPr>
                    </a:p>
                  </a:txBody>
                  <a:tcPr marT="45725" marB="45725" marR="91450" marL="91450">
                    <a:solidFill>
                      <a:srgbClr val="E8E8E8"/>
                    </a:solidFill>
                  </a:tcPr>
                </a:tc>
              </a:tr>
              <a:tr h="370850">
                <a:tc>
                  <a:txBody>
                    <a:bodyPr/>
                    <a:lstStyle/>
                    <a:p>
                      <a:pPr indent="0" lvl="0" marL="0" marR="0" rtl="0" algn="l">
                        <a:spcBef>
                          <a:spcPts val="0"/>
                        </a:spcBef>
                        <a:spcAft>
                          <a:spcPts val="0"/>
                        </a:spcAft>
                        <a:buNone/>
                      </a:pPr>
                      <a:r>
                        <a:rPr lang="en-US" sz="1600">
                          <a:solidFill>
                            <a:schemeClr val="dk1"/>
                          </a:solidFill>
                          <a:latin typeface="Garamond"/>
                          <a:ea typeface="Garamond"/>
                          <a:cs typeface="Garamond"/>
                          <a:sym typeface="Garamond"/>
                        </a:rPr>
                        <a:t>To keep bylaws dynamic, a reference to NASP Core Purpose and Values with AASP Mission Statement serves as a guide to set annual and long-term strategic goals and measurable outcomes without the need to update frequently. </a:t>
                      </a:r>
                      <a:endParaRPr b="1" sz="1600">
                        <a:solidFill>
                          <a:schemeClr val="dk1"/>
                        </a:solidFill>
                      </a:endParaRPr>
                    </a:p>
                  </a:txBody>
                  <a:tcPr marT="45725" marB="45725" marR="91450" marL="91450">
                    <a:solidFill>
                      <a:srgbClr val="E8E8E8"/>
                    </a:solidFill>
                  </a:tcPr>
                </a:tc>
              </a:tr>
              <a:tr h="370850">
                <a:tc>
                  <a:txBody>
                    <a:bodyPr/>
                    <a:lstStyle/>
                    <a:p>
                      <a:pPr indent="0" lvl="0" marL="0" marR="0" rtl="0" algn="l">
                        <a:spcBef>
                          <a:spcPts val="0"/>
                        </a:spcBef>
                        <a:spcAft>
                          <a:spcPts val="0"/>
                        </a:spcAft>
                        <a:buNone/>
                      </a:pPr>
                      <a:r>
                        <a:rPr lang="en-US" sz="1600">
                          <a:solidFill>
                            <a:schemeClr val="dk1"/>
                          </a:solidFill>
                          <a:latin typeface="Garamond"/>
                          <a:ea typeface="Garamond"/>
                          <a:cs typeface="Garamond"/>
                          <a:sym typeface="Garamond"/>
                        </a:rPr>
                        <a:t>In 2019. the AASP Mission statement added advocacy, equity, social justice, cultural competence, and visionary leadership not represented in previous AASP objectives listed in this section. </a:t>
                      </a:r>
                      <a:endParaRPr b="1" sz="1600">
                        <a:solidFill>
                          <a:schemeClr val="dk1"/>
                        </a:solidFill>
                      </a:endParaRPr>
                    </a:p>
                  </a:txBody>
                  <a:tcPr marT="45725" marB="45725" marR="91450" marL="91450">
                    <a:solidFill>
                      <a:srgbClr val="E8E8E8"/>
                    </a:solidFill>
                  </a:tcPr>
                </a:tc>
              </a:tr>
            </a:tbl>
          </a:graphicData>
        </a:graphic>
      </p:graphicFrame>
      <p:sp>
        <p:nvSpPr>
          <p:cNvPr id="180" name="Google Shape;180;p5"/>
          <p:cNvSpPr txBox="1"/>
          <p:nvPr>
            <p:ph idx="2" type="body"/>
          </p:nvPr>
        </p:nvSpPr>
        <p:spPr>
          <a:xfrm>
            <a:off x="1203870" y="2624387"/>
            <a:ext cx="3718455" cy="328923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spcBef>
                <a:spcPts val="0"/>
              </a:spcBef>
              <a:spcAft>
                <a:spcPts val="0"/>
              </a:spcAft>
              <a:buSzPct val="115000"/>
              <a:buNone/>
            </a:pPr>
            <a:r>
              <a:rPr b="1" lang="en-US" sz="1700"/>
              <a:t>Current Language</a:t>
            </a:r>
            <a:endParaRPr/>
          </a:p>
          <a:p>
            <a:pPr indent="0" lvl="0" marL="0" rtl="0" algn="l">
              <a:spcBef>
                <a:spcPts val="896"/>
              </a:spcBef>
              <a:spcAft>
                <a:spcPts val="0"/>
              </a:spcAft>
              <a:buSzPct val="115000"/>
              <a:buNone/>
            </a:pPr>
            <a:r>
              <a:rPr lang="en-US"/>
              <a:t>Uses term “objectives” of the organization and lists four objectives</a:t>
            </a:r>
            <a:endParaRPr/>
          </a:p>
          <a:p>
            <a:pPr indent="-342900" lvl="0" marL="342900" rtl="0" algn="l">
              <a:spcBef>
                <a:spcPts val="896"/>
              </a:spcBef>
              <a:spcAft>
                <a:spcPts val="0"/>
              </a:spcAft>
              <a:buSzPct val="115000"/>
              <a:buAutoNum type="alphaLcPeriod"/>
            </a:pPr>
            <a:r>
              <a:rPr lang="en-US"/>
              <a:t>Serve educational &amp; mental health needs of all children;</a:t>
            </a:r>
            <a:endParaRPr/>
          </a:p>
          <a:p>
            <a:pPr indent="-342900" lvl="0" marL="342900" rtl="0" algn="l">
              <a:spcBef>
                <a:spcPts val="896"/>
              </a:spcBef>
              <a:spcAft>
                <a:spcPts val="0"/>
              </a:spcAft>
              <a:buSzPct val="115000"/>
              <a:buAutoNum type="alphaLcPeriod"/>
            </a:pPr>
            <a:r>
              <a:rPr lang="en-US"/>
              <a:t>Encourage &amp; provide opportunities for professional growth of individual members;</a:t>
            </a:r>
            <a:endParaRPr/>
          </a:p>
          <a:p>
            <a:pPr indent="-342900" lvl="0" marL="342900" rtl="0" algn="l">
              <a:spcBef>
                <a:spcPts val="896"/>
              </a:spcBef>
              <a:spcAft>
                <a:spcPts val="0"/>
              </a:spcAft>
              <a:buSzPct val="115000"/>
              <a:buAutoNum type="alphaLcPeriod"/>
            </a:pPr>
            <a:r>
              <a:rPr lang="en-US"/>
              <a:t>Inform public about services and practices of school psychology, and</a:t>
            </a:r>
            <a:endParaRPr/>
          </a:p>
          <a:p>
            <a:pPr indent="-342900" lvl="0" marL="342900" rtl="0" algn="l">
              <a:spcBef>
                <a:spcPts val="896"/>
              </a:spcBef>
              <a:spcAft>
                <a:spcPts val="0"/>
              </a:spcAft>
              <a:buSzPct val="115000"/>
              <a:buAutoNum type="alphaLcPeriod"/>
            </a:pPr>
            <a:r>
              <a:rPr lang="en-US"/>
              <a:t>Advance the ethics and standards of the profession of school psychology.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6"/>
          <p:cNvSpPr txBox="1"/>
          <p:nvPr>
            <p:ph type="title"/>
          </p:nvPr>
        </p:nvSpPr>
        <p:spPr>
          <a:xfrm>
            <a:off x="1295401" y="1883825"/>
            <a:ext cx="9400800" cy="13716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227437"/>
              </a:buClr>
              <a:buSzPts val="1600"/>
              <a:buFont typeface="Arial "/>
              <a:buNone/>
            </a:pPr>
            <a:r>
              <a:rPr b="1" i="0" lang="en-US" sz="1600">
                <a:solidFill>
                  <a:srgbClr val="227437"/>
                </a:solidFill>
                <a:latin typeface="Arial "/>
                <a:ea typeface="Arial "/>
                <a:cs typeface="Arial "/>
                <a:sym typeface="Arial "/>
              </a:rPr>
              <a:t>AASP VISION: </a:t>
            </a:r>
            <a:r>
              <a:rPr b="0" i="0" lang="en-US" sz="1600">
                <a:solidFill>
                  <a:srgbClr val="373737"/>
                </a:solidFill>
                <a:latin typeface="Arial "/>
                <a:ea typeface="Arial "/>
                <a:cs typeface="Arial "/>
                <a:sym typeface="Arial "/>
              </a:rPr>
              <a:t>The Vision of the Arizona Association of School Psychologists is for all children and youth to thrive in schools and communities, by promoting equity and excellence in educational and mental health practices.</a:t>
            </a:r>
            <a:br>
              <a:rPr b="0" i="0" lang="en-US" sz="1600">
                <a:solidFill>
                  <a:srgbClr val="373737"/>
                </a:solidFill>
                <a:latin typeface="Open Sans"/>
                <a:ea typeface="Open Sans"/>
                <a:cs typeface="Open Sans"/>
                <a:sym typeface="Open Sans"/>
              </a:rPr>
            </a:br>
            <a:endParaRPr sz="1600"/>
          </a:p>
        </p:txBody>
      </p:sp>
      <p:sp>
        <p:nvSpPr>
          <p:cNvPr id="186" name="Google Shape;186;p6"/>
          <p:cNvSpPr txBox="1"/>
          <p:nvPr>
            <p:ph idx="1" type="body"/>
          </p:nvPr>
        </p:nvSpPr>
        <p:spPr>
          <a:xfrm>
            <a:off x="1295400" y="3255425"/>
            <a:ext cx="9182700" cy="1828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840"/>
              <a:buNone/>
            </a:pPr>
            <a:r>
              <a:rPr b="1" i="0" lang="en-US" sz="1600">
                <a:solidFill>
                  <a:srgbClr val="227437"/>
                </a:solidFill>
                <a:latin typeface="Arial "/>
                <a:ea typeface="Arial "/>
                <a:cs typeface="Arial "/>
                <a:sym typeface="Arial "/>
              </a:rPr>
              <a:t>AASP MISSION: </a:t>
            </a:r>
            <a:r>
              <a:rPr b="0" i="0" lang="en-US" sz="1600">
                <a:solidFill>
                  <a:srgbClr val="373737"/>
                </a:solidFill>
                <a:latin typeface="Arial "/>
                <a:ea typeface="Arial "/>
                <a:cs typeface="Arial "/>
                <a:sym typeface="Arial "/>
              </a:rPr>
              <a:t>The Mission of the Arizona Association of School Psychologists is to engage school psychologists with high-quality professional development, promote visionary leadership, and advocate for ethically, culturally competent and socially just practices to empower school psychologists in the vital role of supporting the well-being of Arizona’s children and youth. </a:t>
            </a:r>
            <a:br>
              <a:rPr b="0" i="0" lang="en-US" sz="1600">
                <a:solidFill>
                  <a:srgbClr val="373737"/>
                </a:solidFill>
                <a:latin typeface="Open Sans"/>
                <a:ea typeface="Open Sans"/>
                <a:cs typeface="Open Sans"/>
                <a:sym typeface="Open Sans"/>
              </a:rPr>
            </a:b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7"/>
          <p:cNvSpPr txBox="1"/>
          <p:nvPr>
            <p:ph type="title"/>
          </p:nvPr>
        </p:nvSpPr>
        <p:spPr>
          <a:xfrm>
            <a:off x="1293811" y="1388534"/>
            <a:ext cx="3718455" cy="1054863"/>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2400"/>
              <a:buFont typeface="Garamond"/>
              <a:buNone/>
            </a:pPr>
            <a:r>
              <a:rPr b="1" lang="en-US"/>
              <a:t>Article II</a:t>
            </a:r>
            <a:br>
              <a:rPr b="1" lang="en-US"/>
            </a:br>
            <a:r>
              <a:rPr b="1" lang="en-US"/>
              <a:t>Membership</a:t>
            </a:r>
            <a:endParaRPr/>
          </a:p>
        </p:txBody>
      </p:sp>
      <p:graphicFrame>
        <p:nvGraphicFramePr>
          <p:cNvPr id="192" name="Google Shape;192;p7"/>
          <p:cNvGraphicFramePr/>
          <p:nvPr/>
        </p:nvGraphicFramePr>
        <p:xfrm>
          <a:off x="4931764" y="982663"/>
          <a:ext cx="3000000" cy="3000000"/>
        </p:xfrm>
        <a:graphic>
          <a:graphicData uri="http://schemas.openxmlformats.org/drawingml/2006/table">
            <a:tbl>
              <a:tblPr bandRow="1" firstRow="1">
                <a:noFill/>
                <a:tableStyleId>{AB079DC1-2CCB-4753-B471-764F514C858E}</a:tableStyleId>
              </a:tblPr>
              <a:tblGrid>
                <a:gridCol w="6333350"/>
              </a:tblGrid>
              <a:tr h="370850">
                <a:tc>
                  <a:txBody>
                    <a:bodyPr/>
                    <a:lstStyle/>
                    <a:p>
                      <a:pPr indent="0" lvl="0" marL="0" marR="0" rtl="0" algn="ctr">
                        <a:spcBef>
                          <a:spcPts val="0"/>
                        </a:spcBef>
                        <a:spcAft>
                          <a:spcPts val="0"/>
                        </a:spcAft>
                        <a:buNone/>
                      </a:pPr>
                      <a:r>
                        <a:rPr lang="en-US" sz="1600">
                          <a:solidFill>
                            <a:schemeClr val="dk1"/>
                          </a:solidFill>
                        </a:rPr>
                        <a:t>Proposed Revision</a:t>
                      </a:r>
                      <a:endParaRPr/>
                    </a:p>
                  </a:txBody>
                  <a:tcPr marT="45725" marB="45725" marR="91450" marL="91450">
                    <a:solidFill>
                      <a:srgbClr val="86A9CB"/>
                    </a:solidFill>
                  </a:tcPr>
                </a:tc>
              </a:tr>
              <a:tr h="370850">
                <a:tc>
                  <a:txBody>
                    <a:bodyPr/>
                    <a:lstStyle/>
                    <a:p>
                      <a:pPr indent="0" lvl="0" marL="0" marR="0" rtl="0" algn="l">
                        <a:spcBef>
                          <a:spcPts val="0"/>
                        </a:spcBef>
                        <a:spcAft>
                          <a:spcPts val="0"/>
                        </a:spcAft>
                        <a:buNone/>
                      </a:pPr>
                      <a:r>
                        <a:rPr lang="en-US" sz="1600">
                          <a:solidFill>
                            <a:schemeClr val="dk1"/>
                          </a:solidFill>
                          <a:latin typeface="Garamond"/>
                          <a:ea typeface="Garamond"/>
                          <a:cs typeface="Garamond"/>
                          <a:sym typeface="Garamond"/>
                        </a:rPr>
                        <a:t>Change  the language of FULL Membership to REGULAR Membership</a:t>
                      </a:r>
                      <a:endParaRPr/>
                    </a:p>
                    <a:p>
                      <a:pPr indent="0" lvl="0" marL="0" marR="0" rtl="0" algn="l">
                        <a:spcBef>
                          <a:spcPts val="0"/>
                        </a:spcBef>
                        <a:spcAft>
                          <a:spcPts val="0"/>
                        </a:spcAft>
                        <a:buNone/>
                      </a:pPr>
                      <a:r>
                        <a:t/>
                      </a:r>
                      <a:endParaRPr sz="1600">
                        <a:latin typeface="Times New Roman"/>
                        <a:ea typeface="Times New Roman"/>
                        <a:cs typeface="Times New Roman"/>
                        <a:sym typeface="Times New Roman"/>
                      </a:endParaRPr>
                    </a:p>
                  </a:txBody>
                  <a:tcPr marT="0" marB="0" marR="68575" marL="68575">
                    <a:solidFill>
                      <a:srgbClr val="E8E8E8"/>
                    </a:solidFill>
                  </a:tcPr>
                </a:tc>
              </a:tr>
              <a:tr h="370850">
                <a:tc>
                  <a:txBody>
                    <a:bodyPr/>
                    <a:lstStyle/>
                    <a:p>
                      <a:pPr indent="0" lvl="0" marL="0" marR="0" rtl="0" algn="l">
                        <a:spcBef>
                          <a:spcPts val="0"/>
                        </a:spcBef>
                        <a:spcAft>
                          <a:spcPts val="0"/>
                        </a:spcAft>
                        <a:buNone/>
                      </a:pPr>
                      <a:r>
                        <a:rPr lang="en-US" sz="1600">
                          <a:solidFill>
                            <a:schemeClr val="dk1"/>
                          </a:solidFill>
                          <a:latin typeface="Garamond"/>
                          <a:ea typeface="Garamond"/>
                          <a:cs typeface="Garamond"/>
                          <a:sym typeface="Garamond"/>
                        </a:rPr>
                        <a:t>Add REGULAR Membership eligibility to include NCSP or AZ certification</a:t>
                      </a:r>
                      <a:endParaRPr/>
                    </a:p>
                    <a:p>
                      <a:pPr indent="0" lvl="0" marL="0" marR="0" rtl="0" algn="l">
                        <a:spcBef>
                          <a:spcPts val="0"/>
                        </a:spcBef>
                        <a:spcAft>
                          <a:spcPts val="0"/>
                        </a:spcAft>
                        <a:buNone/>
                      </a:pPr>
                      <a:r>
                        <a:t/>
                      </a:r>
                      <a:endParaRPr sz="1600"/>
                    </a:p>
                  </a:txBody>
                  <a:tcPr marT="45725" marB="45725" marR="91450" marL="91450">
                    <a:solidFill>
                      <a:srgbClr val="E8E8E8"/>
                    </a:solidFill>
                  </a:tcPr>
                </a:tc>
              </a:tr>
              <a:tr h="370850">
                <a:tc>
                  <a:txBody>
                    <a:bodyPr/>
                    <a:lstStyle/>
                    <a:p>
                      <a:pPr indent="0" lvl="0" marL="0" marR="0" rtl="0" algn="l">
                        <a:spcBef>
                          <a:spcPts val="0"/>
                        </a:spcBef>
                        <a:spcAft>
                          <a:spcPts val="0"/>
                        </a:spcAft>
                        <a:buNone/>
                      </a:pPr>
                      <a:r>
                        <a:rPr lang="en-US" sz="1800">
                          <a:solidFill>
                            <a:schemeClr val="dk1"/>
                          </a:solidFill>
                          <a:latin typeface="Garamond"/>
                          <a:ea typeface="Garamond"/>
                          <a:cs typeface="Garamond"/>
                          <a:sym typeface="Garamond"/>
                        </a:rPr>
                        <a:t>Add EARLY CAREER Membership Category (1</a:t>
                      </a:r>
                      <a:r>
                        <a:rPr baseline="30000" lang="en-US" sz="1800">
                          <a:solidFill>
                            <a:schemeClr val="dk1"/>
                          </a:solidFill>
                          <a:latin typeface="Garamond"/>
                          <a:ea typeface="Garamond"/>
                          <a:cs typeface="Garamond"/>
                          <a:sym typeface="Garamond"/>
                        </a:rPr>
                        <a:t>st</a:t>
                      </a:r>
                      <a:r>
                        <a:rPr lang="en-US" sz="1800">
                          <a:solidFill>
                            <a:schemeClr val="dk1"/>
                          </a:solidFill>
                          <a:latin typeface="Garamond"/>
                          <a:ea typeface="Garamond"/>
                          <a:cs typeface="Garamond"/>
                          <a:sym typeface="Garamond"/>
                        </a:rPr>
                        <a:t> year; 2</a:t>
                      </a:r>
                      <a:r>
                        <a:rPr baseline="30000" lang="en-US" sz="1800">
                          <a:solidFill>
                            <a:schemeClr val="dk1"/>
                          </a:solidFill>
                          <a:latin typeface="Garamond"/>
                          <a:ea typeface="Garamond"/>
                          <a:cs typeface="Garamond"/>
                          <a:sym typeface="Garamond"/>
                        </a:rPr>
                        <a:t>nd</a:t>
                      </a:r>
                      <a:r>
                        <a:rPr lang="en-US" sz="1800">
                          <a:solidFill>
                            <a:schemeClr val="dk1"/>
                          </a:solidFill>
                          <a:latin typeface="Garamond"/>
                          <a:ea typeface="Garamond"/>
                          <a:cs typeface="Garamond"/>
                          <a:sym typeface="Garamond"/>
                        </a:rPr>
                        <a:t> year)</a:t>
                      </a:r>
                      <a:endParaRPr/>
                    </a:p>
                    <a:p>
                      <a:pPr indent="0" lvl="0" marL="0" marR="0" rtl="0" algn="l">
                        <a:spcBef>
                          <a:spcPts val="0"/>
                        </a:spcBef>
                        <a:spcAft>
                          <a:spcPts val="0"/>
                        </a:spcAft>
                        <a:buNone/>
                      </a:pPr>
                      <a:r>
                        <a:t/>
                      </a:r>
                      <a:endParaRPr sz="1600"/>
                    </a:p>
                  </a:txBody>
                  <a:tcPr marT="45725" marB="45725" marR="91450" marL="91450">
                    <a:solidFill>
                      <a:srgbClr val="E8E8E8"/>
                    </a:solidFill>
                  </a:tcPr>
                </a:tc>
              </a:tr>
              <a:tr h="370850">
                <a:tc>
                  <a:txBody>
                    <a:bodyPr/>
                    <a:lstStyle/>
                    <a:p>
                      <a:pPr indent="0" lvl="0" marL="0" marR="0" rtl="0" algn="ctr">
                        <a:spcBef>
                          <a:spcPts val="0"/>
                        </a:spcBef>
                        <a:spcAft>
                          <a:spcPts val="0"/>
                        </a:spcAft>
                        <a:buNone/>
                      </a:pPr>
                      <a:r>
                        <a:rPr b="1" lang="en-US" sz="1600">
                          <a:solidFill>
                            <a:schemeClr val="dk1"/>
                          </a:solidFill>
                        </a:rPr>
                        <a:t>Rationale</a:t>
                      </a:r>
                      <a:endParaRPr/>
                    </a:p>
                  </a:txBody>
                  <a:tcPr marT="45725" marB="45725" marR="91450" marL="91450">
                    <a:solidFill>
                      <a:srgbClr val="86A9CB"/>
                    </a:solidFill>
                  </a:tcPr>
                </a:tc>
              </a:tr>
              <a:tr h="370850">
                <a:tc>
                  <a:txBody>
                    <a:bodyPr/>
                    <a:lstStyle/>
                    <a:p>
                      <a:pPr indent="0" lvl="0" marL="0" marR="0" rtl="0" algn="l">
                        <a:spcBef>
                          <a:spcPts val="0"/>
                        </a:spcBef>
                        <a:spcAft>
                          <a:spcPts val="0"/>
                        </a:spcAft>
                        <a:buNone/>
                      </a:pPr>
                      <a:r>
                        <a:rPr lang="en-US" sz="1600">
                          <a:solidFill>
                            <a:schemeClr val="dk1"/>
                          </a:solidFill>
                          <a:latin typeface="Garamond"/>
                          <a:ea typeface="Garamond"/>
                          <a:cs typeface="Garamond"/>
                          <a:sym typeface="Garamond"/>
                        </a:rPr>
                        <a:t>NASP uses the term REGULAR Membership</a:t>
                      </a:r>
                      <a:endParaRPr/>
                    </a:p>
                    <a:p>
                      <a:pPr indent="0" lvl="0" marL="0" marR="0" rtl="0" algn="l">
                        <a:spcBef>
                          <a:spcPts val="0"/>
                        </a:spcBef>
                        <a:spcAft>
                          <a:spcPts val="0"/>
                        </a:spcAft>
                        <a:buNone/>
                      </a:pPr>
                      <a:r>
                        <a:t/>
                      </a:r>
                      <a:endParaRPr b="1" sz="1600">
                        <a:solidFill>
                          <a:schemeClr val="dk1"/>
                        </a:solidFill>
                      </a:endParaRPr>
                    </a:p>
                  </a:txBody>
                  <a:tcPr marT="45725" marB="45725" marR="91450" marL="91450">
                    <a:solidFill>
                      <a:srgbClr val="E8E8E8"/>
                    </a:solidFill>
                  </a:tcPr>
                </a:tc>
              </a:tr>
              <a:tr h="370850">
                <a:tc>
                  <a:txBody>
                    <a:bodyPr/>
                    <a:lstStyle/>
                    <a:p>
                      <a:pPr indent="0" lvl="0" marL="0" marR="0" rtl="0" algn="l">
                        <a:spcBef>
                          <a:spcPts val="0"/>
                        </a:spcBef>
                        <a:spcAft>
                          <a:spcPts val="0"/>
                        </a:spcAft>
                        <a:buNone/>
                      </a:pPr>
                      <a:r>
                        <a:rPr lang="en-US" sz="1600">
                          <a:latin typeface="Garamond"/>
                          <a:ea typeface="Garamond"/>
                          <a:cs typeface="Garamond"/>
                          <a:sym typeface="Garamond"/>
                        </a:rPr>
                        <a:t>ADE certification OR NCSP promotes recognition of NCSP (with goal to strengthen this with ADE certification unit in the future); provides eligibility for REGULAR Membership for academics or others who have NCSP, but do not hold AZ certification</a:t>
                      </a:r>
                      <a:endParaRPr/>
                    </a:p>
                    <a:p>
                      <a:pPr indent="0" lvl="0" marL="0" marR="0" rtl="0" algn="l">
                        <a:spcBef>
                          <a:spcPts val="0"/>
                        </a:spcBef>
                        <a:spcAft>
                          <a:spcPts val="0"/>
                        </a:spcAft>
                        <a:buNone/>
                      </a:pPr>
                      <a:r>
                        <a:t/>
                      </a:r>
                      <a:endParaRPr sz="1600">
                        <a:latin typeface="Garamond"/>
                        <a:ea typeface="Garamond"/>
                        <a:cs typeface="Garamond"/>
                        <a:sym typeface="Garamond"/>
                      </a:endParaRPr>
                    </a:p>
                  </a:txBody>
                  <a:tcPr marT="0" marB="0" marR="68575" marL="68575">
                    <a:solidFill>
                      <a:srgbClr val="E8E8E8"/>
                    </a:solidFill>
                  </a:tcPr>
                </a:tc>
              </a:tr>
              <a:tr h="370850">
                <a:tc>
                  <a:txBody>
                    <a:bodyPr/>
                    <a:lstStyle/>
                    <a:p>
                      <a:pPr indent="0" lvl="0" marL="0" marR="0" rtl="0" algn="l">
                        <a:spcBef>
                          <a:spcPts val="0"/>
                        </a:spcBef>
                        <a:spcAft>
                          <a:spcPts val="0"/>
                        </a:spcAft>
                        <a:buNone/>
                      </a:pPr>
                      <a:r>
                        <a:rPr lang="en-US" sz="1600">
                          <a:latin typeface="Garamond"/>
                          <a:ea typeface="Garamond"/>
                          <a:cs typeface="Garamond"/>
                          <a:sym typeface="Garamond"/>
                        </a:rPr>
                        <a:t>NASP provides this membership category. Incentivizes graduate students to be AASP members during early career positions with reduced rates that gradually increase over two years. In Year 3, REGULAR Membership rate applied. </a:t>
                      </a:r>
                      <a:endParaRPr/>
                    </a:p>
                    <a:p>
                      <a:pPr indent="0" lvl="0" marL="0" marR="0" rtl="0" algn="l">
                        <a:spcBef>
                          <a:spcPts val="0"/>
                        </a:spcBef>
                        <a:spcAft>
                          <a:spcPts val="0"/>
                        </a:spcAft>
                        <a:buNone/>
                      </a:pPr>
                      <a:r>
                        <a:t/>
                      </a:r>
                      <a:endParaRPr sz="1600">
                        <a:latin typeface="Garamond"/>
                        <a:ea typeface="Garamond"/>
                        <a:cs typeface="Garamond"/>
                        <a:sym typeface="Garamond"/>
                      </a:endParaRPr>
                    </a:p>
                  </a:txBody>
                  <a:tcPr marT="0" marB="0" marR="68575" marL="68575">
                    <a:solidFill>
                      <a:srgbClr val="E8E8E8"/>
                    </a:solidFill>
                  </a:tcPr>
                </a:tc>
              </a:tr>
            </a:tbl>
          </a:graphicData>
        </a:graphic>
      </p:graphicFrame>
      <p:sp>
        <p:nvSpPr>
          <p:cNvPr id="193" name="Google Shape;193;p7"/>
          <p:cNvSpPr txBox="1"/>
          <p:nvPr>
            <p:ph idx="2" type="body"/>
          </p:nvPr>
        </p:nvSpPr>
        <p:spPr>
          <a:xfrm>
            <a:off x="1203870" y="2624387"/>
            <a:ext cx="3718455" cy="328923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955"/>
              <a:buNone/>
            </a:pPr>
            <a:r>
              <a:rPr b="1" lang="en-US" sz="1700"/>
              <a:t>Summary of Current Language</a:t>
            </a:r>
            <a:endParaRPr/>
          </a:p>
          <a:p>
            <a:pPr indent="0" lvl="0" marL="0" rtl="0" algn="l">
              <a:spcBef>
                <a:spcPts val="940"/>
              </a:spcBef>
              <a:spcAft>
                <a:spcPts val="0"/>
              </a:spcAft>
              <a:buSzPts val="1955"/>
              <a:buNone/>
            </a:pPr>
            <a:r>
              <a:rPr lang="en-US" sz="1700"/>
              <a:t>Term “Full Membership” used</a:t>
            </a:r>
            <a:endParaRPr/>
          </a:p>
          <a:p>
            <a:pPr indent="0" lvl="0" marL="0" rtl="0" algn="l">
              <a:spcBef>
                <a:spcPts val="940"/>
              </a:spcBef>
              <a:spcAft>
                <a:spcPts val="0"/>
              </a:spcAft>
              <a:buSzPts val="1955"/>
              <a:buNone/>
            </a:pPr>
            <a:r>
              <a:rPr lang="en-US" sz="1700"/>
              <a:t>NCSP not listed as criteria</a:t>
            </a:r>
            <a:endParaRPr/>
          </a:p>
          <a:p>
            <a:pPr indent="0" lvl="0" marL="0" rtl="0" algn="l">
              <a:spcBef>
                <a:spcPts val="940"/>
              </a:spcBef>
              <a:spcAft>
                <a:spcPts val="0"/>
              </a:spcAft>
              <a:buSzPts val="1955"/>
              <a:buNone/>
            </a:pPr>
            <a:r>
              <a:rPr lang="en-US" sz="1700"/>
              <a:t>Full Membership criteria applies for those joining AASP immediately after graduating from a program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8"/>
          <p:cNvSpPr txBox="1"/>
          <p:nvPr>
            <p:ph type="title"/>
          </p:nvPr>
        </p:nvSpPr>
        <p:spPr>
          <a:xfrm>
            <a:off x="1293811" y="1388534"/>
            <a:ext cx="3718455" cy="1054863"/>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2400"/>
              <a:buFont typeface="Garamond"/>
              <a:buNone/>
            </a:pPr>
            <a:r>
              <a:rPr b="1" lang="en-US"/>
              <a:t>Article II</a:t>
            </a:r>
            <a:br>
              <a:rPr b="1" lang="en-US"/>
            </a:br>
            <a:r>
              <a:rPr b="1" lang="en-US"/>
              <a:t>Membership</a:t>
            </a:r>
            <a:endParaRPr/>
          </a:p>
        </p:txBody>
      </p:sp>
      <p:graphicFrame>
        <p:nvGraphicFramePr>
          <p:cNvPr id="199" name="Google Shape;199;p8"/>
          <p:cNvGraphicFramePr/>
          <p:nvPr/>
        </p:nvGraphicFramePr>
        <p:xfrm>
          <a:off x="4991725" y="982663"/>
          <a:ext cx="3000000" cy="3000000"/>
        </p:xfrm>
        <a:graphic>
          <a:graphicData uri="http://schemas.openxmlformats.org/drawingml/2006/table">
            <a:tbl>
              <a:tblPr bandRow="1" firstRow="1">
                <a:noFill/>
                <a:tableStyleId>{AB079DC1-2CCB-4753-B471-764F514C858E}</a:tableStyleId>
              </a:tblPr>
              <a:tblGrid>
                <a:gridCol w="6273375"/>
              </a:tblGrid>
              <a:tr h="370850">
                <a:tc>
                  <a:txBody>
                    <a:bodyPr/>
                    <a:lstStyle/>
                    <a:p>
                      <a:pPr indent="0" lvl="0" marL="0" marR="0" rtl="0" algn="ctr">
                        <a:spcBef>
                          <a:spcPts val="0"/>
                        </a:spcBef>
                        <a:spcAft>
                          <a:spcPts val="0"/>
                        </a:spcAft>
                        <a:buNone/>
                      </a:pPr>
                      <a:r>
                        <a:rPr lang="en-US" sz="1600">
                          <a:solidFill>
                            <a:schemeClr val="dk1"/>
                          </a:solidFill>
                        </a:rPr>
                        <a:t>Proposed Revision</a:t>
                      </a:r>
                      <a:endParaRPr/>
                    </a:p>
                  </a:txBody>
                  <a:tcPr marT="45725" marB="45725" marR="91450" marL="91450">
                    <a:solidFill>
                      <a:srgbClr val="86A9CB"/>
                    </a:solidFill>
                  </a:tcPr>
                </a:tc>
              </a:tr>
              <a:tr h="370850">
                <a:tc>
                  <a:txBody>
                    <a:bodyPr/>
                    <a:lstStyle/>
                    <a:p>
                      <a:pPr indent="0" lvl="0" marL="0" marR="0" rtl="0" algn="l">
                        <a:spcBef>
                          <a:spcPts val="0"/>
                        </a:spcBef>
                        <a:spcAft>
                          <a:spcPts val="0"/>
                        </a:spcAft>
                        <a:buNone/>
                      </a:pPr>
                      <a:r>
                        <a:rPr lang="en-US" sz="1600">
                          <a:latin typeface="Times New Roman"/>
                          <a:ea typeface="Times New Roman"/>
                          <a:cs typeface="Times New Roman"/>
                          <a:sym typeface="Times New Roman"/>
                        </a:rPr>
                        <a:t>Change STUDENT and STUDENT ASSOCIATE Membership category definitions to be consistent with NASP Membership categories and responsibilities. </a:t>
                      </a:r>
                      <a:endParaRPr/>
                    </a:p>
                    <a:p>
                      <a:pPr indent="0" lvl="0" marL="0" marR="0" rtl="0" algn="l">
                        <a:spcBef>
                          <a:spcPts val="0"/>
                        </a:spcBef>
                        <a:spcAft>
                          <a:spcPts val="0"/>
                        </a:spcAft>
                        <a:buNone/>
                      </a:pPr>
                      <a:r>
                        <a:t/>
                      </a:r>
                      <a:endParaRPr sz="1600">
                        <a:latin typeface="Times New Roman"/>
                        <a:ea typeface="Times New Roman"/>
                        <a:cs typeface="Times New Roman"/>
                        <a:sym typeface="Times New Roman"/>
                      </a:endParaRPr>
                    </a:p>
                  </a:txBody>
                  <a:tcPr marT="0" marB="0" marR="68575" marL="68575">
                    <a:solidFill>
                      <a:srgbClr val="E8E8E8"/>
                    </a:solidFill>
                  </a:tcPr>
                </a:tc>
              </a:tr>
              <a:tr h="370850">
                <a:tc>
                  <a:txBody>
                    <a:bodyPr/>
                    <a:lstStyle/>
                    <a:p>
                      <a:pPr indent="0" lvl="0" marL="0" marR="0" rtl="0" algn="l">
                        <a:spcBef>
                          <a:spcPts val="0"/>
                        </a:spcBef>
                        <a:spcAft>
                          <a:spcPts val="0"/>
                        </a:spcAft>
                        <a:buNone/>
                      </a:pPr>
                      <a:r>
                        <a:rPr lang="en-US" sz="1800">
                          <a:solidFill>
                            <a:schemeClr val="dk1"/>
                          </a:solidFill>
                          <a:latin typeface="Garamond"/>
                          <a:ea typeface="Garamond"/>
                          <a:cs typeface="Garamond"/>
                          <a:sym typeface="Garamond"/>
                        </a:rPr>
                        <a:t>Add that STUDENT Members may participate in meetings. </a:t>
                      </a:r>
                      <a:endParaRPr sz="1600">
                        <a:latin typeface="Times New Roman"/>
                        <a:ea typeface="Times New Roman"/>
                        <a:cs typeface="Times New Roman"/>
                        <a:sym typeface="Times New Roman"/>
                      </a:endParaRPr>
                    </a:p>
                  </a:txBody>
                  <a:tcPr marT="0" marB="0" marR="68575" marL="68575">
                    <a:solidFill>
                      <a:srgbClr val="E8E8E8"/>
                    </a:solidFill>
                  </a:tcPr>
                </a:tc>
              </a:tr>
              <a:tr h="370850">
                <a:tc>
                  <a:txBody>
                    <a:bodyPr/>
                    <a:lstStyle/>
                    <a:p>
                      <a:pPr indent="0" lvl="0" marL="0" marR="0" rtl="0" algn="l">
                        <a:spcBef>
                          <a:spcPts val="0"/>
                        </a:spcBef>
                        <a:spcAft>
                          <a:spcPts val="0"/>
                        </a:spcAft>
                        <a:buNone/>
                      </a:pPr>
                      <a:r>
                        <a:rPr lang="en-US" sz="1600"/>
                        <a:t>Provide voting privileges for </a:t>
                      </a:r>
                      <a:r>
                        <a:rPr lang="en-US" sz="1600">
                          <a:solidFill>
                            <a:schemeClr val="dk1"/>
                          </a:solidFill>
                          <a:latin typeface="Garamond"/>
                          <a:ea typeface="Garamond"/>
                          <a:cs typeface="Garamond"/>
                          <a:sym typeface="Garamond"/>
                        </a:rPr>
                        <a:t>STUDENT</a:t>
                      </a:r>
                      <a:r>
                        <a:rPr lang="en-US" sz="1600"/>
                        <a:t> Membership.</a:t>
                      </a:r>
                      <a:endParaRPr/>
                    </a:p>
                  </a:txBody>
                  <a:tcPr marT="45725" marB="45725" marR="91450" marL="91450">
                    <a:solidFill>
                      <a:srgbClr val="E8E8E8"/>
                    </a:solidFill>
                  </a:tcPr>
                </a:tc>
              </a:tr>
              <a:tr h="370850">
                <a:tc>
                  <a:txBody>
                    <a:bodyPr/>
                    <a:lstStyle/>
                    <a:p>
                      <a:pPr indent="0" lvl="0" marL="0" marR="0" rtl="0" algn="ctr">
                        <a:spcBef>
                          <a:spcPts val="0"/>
                        </a:spcBef>
                        <a:spcAft>
                          <a:spcPts val="0"/>
                        </a:spcAft>
                        <a:buNone/>
                      </a:pPr>
                      <a:r>
                        <a:rPr b="1" lang="en-US" sz="1600">
                          <a:solidFill>
                            <a:schemeClr val="dk1"/>
                          </a:solidFill>
                        </a:rPr>
                        <a:t>Rationale</a:t>
                      </a:r>
                      <a:endParaRPr/>
                    </a:p>
                  </a:txBody>
                  <a:tcPr marT="45725" marB="45725" marR="91450" marL="91450">
                    <a:solidFill>
                      <a:srgbClr val="86A9CB"/>
                    </a:solidFill>
                  </a:tcPr>
                </a:tc>
              </a:tr>
              <a:tr h="198800">
                <a:tc>
                  <a:txBody>
                    <a:bodyPr/>
                    <a:lstStyle/>
                    <a:p>
                      <a:pPr indent="0" lvl="0" marL="0" marR="0" rtl="0" algn="l">
                        <a:spcBef>
                          <a:spcPts val="0"/>
                        </a:spcBef>
                        <a:spcAft>
                          <a:spcPts val="0"/>
                        </a:spcAft>
                        <a:buNone/>
                      </a:pPr>
                      <a:r>
                        <a:rPr lang="en-US" sz="1600">
                          <a:solidFill>
                            <a:schemeClr val="dk1"/>
                          </a:solidFill>
                          <a:latin typeface="Garamond"/>
                          <a:ea typeface="Garamond"/>
                          <a:cs typeface="Garamond"/>
                          <a:sym typeface="Garamond"/>
                        </a:rPr>
                        <a:t>NASP uses the term STUDENT ASSOCIATE Membership for undergraduate students or graduate students NOT in a school psychology program at least half-time. These students would not have NASP voting privileges. Revising definition promotes recruitment of undergraduates into the profession (consistent with NASP Exposure Project efforts). </a:t>
                      </a:r>
                      <a:endParaRPr/>
                    </a:p>
                  </a:txBody>
                  <a:tcPr marT="45725" marB="45725" marR="91450" marL="91450">
                    <a:solidFill>
                      <a:srgbClr val="E8E8E8"/>
                    </a:solidFill>
                  </a:tcPr>
                </a:tc>
              </a:tr>
              <a:tr h="370850">
                <a:tc>
                  <a:txBody>
                    <a:bodyPr/>
                    <a:lstStyle/>
                    <a:p>
                      <a:pPr indent="0" lvl="0" marL="0" marR="0" rtl="0" algn="l">
                        <a:lnSpc>
                          <a:spcPct val="100000"/>
                        </a:lnSpc>
                        <a:spcBef>
                          <a:spcPts val="0"/>
                        </a:spcBef>
                        <a:spcAft>
                          <a:spcPts val="0"/>
                        </a:spcAft>
                        <a:buClr>
                          <a:schemeClr val="dk1"/>
                        </a:buClr>
                        <a:buSzPts val="1400"/>
                        <a:buFont typeface="Garamond"/>
                        <a:buNone/>
                      </a:pPr>
                      <a:r>
                        <a:rPr lang="en-US" sz="1400">
                          <a:latin typeface="Garamond"/>
                          <a:ea typeface="Garamond"/>
                          <a:cs typeface="Garamond"/>
                          <a:sym typeface="Garamond"/>
                        </a:rPr>
                        <a:t>NASP</a:t>
                      </a:r>
                      <a:r>
                        <a:rPr lang="en-US" sz="1600">
                          <a:solidFill>
                            <a:schemeClr val="dk1"/>
                          </a:solidFill>
                          <a:latin typeface="Garamond"/>
                          <a:ea typeface="Garamond"/>
                          <a:cs typeface="Garamond"/>
                          <a:sym typeface="Garamond"/>
                        </a:rPr>
                        <a:t> provides voting rights to STUDENT MEMBERS. ST</a:t>
                      </a:r>
                      <a:r>
                        <a:rPr lang="en-US" sz="1600"/>
                        <a:t>UDENT Members must be in school psychology program at least half-time OR in internship(maybe less than 6 semester hours).. </a:t>
                      </a:r>
                      <a:r>
                        <a:rPr lang="en-US" sz="1600">
                          <a:solidFill>
                            <a:schemeClr val="dk1"/>
                          </a:solidFill>
                          <a:latin typeface="Garamond"/>
                          <a:ea typeface="Garamond"/>
                          <a:cs typeface="Garamond"/>
                          <a:sym typeface="Garamond"/>
                        </a:rPr>
                        <a:t>Change will align with NASP procedures.</a:t>
                      </a:r>
                      <a:endParaRPr sz="1600">
                        <a:latin typeface="Garamond"/>
                        <a:ea typeface="Garamond"/>
                        <a:cs typeface="Garamond"/>
                        <a:sym typeface="Garamond"/>
                      </a:endParaRPr>
                    </a:p>
                  </a:txBody>
                  <a:tcPr marT="0" marB="0" marR="68575" marL="68575">
                    <a:solidFill>
                      <a:srgbClr val="E8E8E8"/>
                    </a:solidFill>
                  </a:tcPr>
                </a:tc>
              </a:tr>
              <a:tr h="370850">
                <a:tc>
                  <a:txBody>
                    <a:bodyPr/>
                    <a:lstStyle/>
                    <a:p>
                      <a:pPr indent="0" lvl="0" marL="0" marR="0" rtl="0" algn="l">
                        <a:spcBef>
                          <a:spcPts val="0"/>
                        </a:spcBef>
                        <a:spcAft>
                          <a:spcPts val="0"/>
                        </a:spcAft>
                        <a:buNone/>
                      </a:pPr>
                      <a:r>
                        <a:rPr lang="en-US" sz="1600">
                          <a:solidFill>
                            <a:schemeClr val="dk1"/>
                          </a:solidFill>
                          <a:latin typeface="Garamond"/>
                          <a:ea typeface="Garamond"/>
                          <a:cs typeface="Garamond"/>
                          <a:sym typeface="Garamond"/>
                        </a:rPr>
                        <a:t>Maintain statement that “Associate Membership and Honorary Membership may participate in meetings but will not have full voting status.” </a:t>
                      </a:r>
                      <a:endParaRPr sz="1600">
                        <a:latin typeface="Garamond"/>
                        <a:ea typeface="Garamond"/>
                        <a:cs typeface="Garamond"/>
                        <a:sym typeface="Garamond"/>
                      </a:endParaRPr>
                    </a:p>
                  </a:txBody>
                  <a:tcPr marT="0" marB="0" marR="68575" marL="68575">
                    <a:solidFill>
                      <a:srgbClr val="E8E8E8"/>
                    </a:solidFill>
                  </a:tcPr>
                </a:tc>
              </a:tr>
            </a:tbl>
          </a:graphicData>
        </a:graphic>
      </p:graphicFrame>
      <p:sp>
        <p:nvSpPr>
          <p:cNvPr id="200" name="Google Shape;200;p8"/>
          <p:cNvSpPr txBox="1"/>
          <p:nvPr>
            <p:ph idx="2" type="body"/>
          </p:nvPr>
        </p:nvSpPr>
        <p:spPr>
          <a:xfrm>
            <a:off x="1203870" y="2624387"/>
            <a:ext cx="3718455" cy="328923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955"/>
              <a:buNone/>
            </a:pPr>
            <a:r>
              <a:rPr b="1" lang="en-US" sz="1700"/>
              <a:t>Summary of Current Language</a:t>
            </a:r>
            <a:endParaRPr/>
          </a:p>
          <a:p>
            <a:pPr indent="0" lvl="0" marL="0" rtl="0" algn="l">
              <a:spcBef>
                <a:spcPts val="940"/>
              </a:spcBef>
              <a:spcAft>
                <a:spcPts val="0"/>
              </a:spcAft>
              <a:buSzPts val="1955"/>
              <a:buNone/>
            </a:pPr>
            <a:r>
              <a:rPr lang="en-US" sz="1700"/>
              <a:t>Student Membership and Student Associate Membership categories listed (membership rates the same).</a:t>
            </a:r>
            <a:endParaRPr/>
          </a:p>
          <a:p>
            <a:pPr indent="0" lvl="0" marL="0" rtl="0" algn="l">
              <a:spcBef>
                <a:spcPts val="940"/>
              </a:spcBef>
              <a:spcAft>
                <a:spcPts val="0"/>
              </a:spcAft>
              <a:buSzPts val="1955"/>
              <a:buNone/>
            </a:pPr>
            <a:r>
              <a:rPr lang="en-US" sz="1700"/>
              <a:t>AASP Student Associate Membership intended for doctoral students already ADE certified. Student Associate had reduced rate though no voting privileges.</a:t>
            </a:r>
            <a:endParaRPr/>
          </a:p>
          <a:p>
            <a:pPr indent="0" lvl="0" marL="0" rtl="0" algn="l">
              <a:spcBef>
                <a:spcPts val="940"/>
              </a:spcBef>
              <a:spcAft>
                <a:spcPts val="0"/>
              </a:spcAft>
              <a:buSzPts val="1955"/>
              <a:buNone/>
            </a:pPr>
            <a:r>
              <a:rPr lang="en-US" sz="1700"/>
              <a:t>Students do not currently have voting privileges.</a:t>
            </a:r>
            <a:endParaRPr/>
          </a:p>
          <a:p>
            <a:pPr indent="0" lvl="0" marL="0" rtl="0" algn="l">
              <a:spcBef>
                <a:spcPts val="940"/>
              </a:spcBef>
              <a:spcAft>
                <a:spcPts val="0"/>
              </a:spcAft>
              <a:buSzPts val="1955"/>
              <a:buNone/>
            </a:pPr>
            <a:r>
              <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9"/>
          <p:cNvSpPr txBox="1"/>
          <p:nvPr>
            <p:ph type="title"/>
          </p:nvPr>
        </p:nvSpPr>
        <p:spPr>
          <a:xfrm>
            <a:off x="1293811" y="1388534"/>
            <a:ext cx="3718455" cy="1054863"/>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262626"/>
              </a:buClr>
              <a:buSzPts val="2400"/>
              <a:buFont typeface="Garamond"/>
              <a:buNone/>
            </a:pPr>
            <a:r>
              <a:rPr b="1" lang="en-US"/>
              <a:t>Article III</a:t>
            </a:r>
            <a:br>
              <a:rPr b="1" lang="en-US"/>
            </a:br>
            <a:r>
              <a:rPr b="1" lang="en-US" sz="1800">
                <a:latin typeface="Times New Roman"/>
                <a:ea typeface="Times New Roman"/>
                <a:cs typeface="Times New Roman"/>
                <a:sym typeface="Times New Roman"/>
              </a:rPr>
              <a:t>Officers &amp; Directors Qualifications</a:t>
            </a:r>
            <a:endParaRPr b="1"/>
          </a:p>
        </p:txBody>
      </p:sp>
      <p:graphicFrame>
        <p:nvGraphicFramePr>
          <p:cNvPr id="206" name="Google Shape;206;p9"/>
          <p:cNvGraphicFramePr/>
          <p:nvPr/>
        </p:nvGraphicFramePr>
        <p:xfrm>
          <a:off x="4922325" y="982663"/>
          <a:ext cx="3000000" cy="3000000"/>
        </p:xfrm>
        <a:graphic>
          <a:graphicData uri="http://schemas.openxmlformats.org/drawingml/2006/table">
            <a:tbl>
              <a:tblPr bandRow="1" firstRow="1">
                <a:noFill/>
                <a:tableStyleId>{AB079DC1-2CCB-4753-B471-764F514C858E}</a:tableStyleId>
              </a:tblPr>
              <a:tblGrid>
                <a:gridCol w="6342775"/>
              </a:tblGrid>
              <a:tr h="370850">
                <a:tc>
                  <a:txBody>
                    <a:bodyPr/>
                    <a:lstStyle/>
                    <a:p>
                      <a:pPr indent="0" lvl="0" marL="0" marR="0" rtl="0" algn="ctr">
                        <a:spcBef>
                          <a:spcPts val="0"/>
                        </a:spcBef>
                        <a:spcAft>
                          <a:spcPts val="0"/>
                        </a:spcAft>
                        <a:buNone/>
                      </a:pPr>
                      <a:r>
                        <a:rPr lang="en-US" sz="1600">
                          <a:solidFill>
                            <a:schemeClr val="dk1"/>
                          </a:solidFill>
                        </a:rPr>
                        <a:t>Proposed Revision</a:t>
                      </a:r>
                      <a:endParaRPr/>
                    </a:p>
                  </a:txBody>
                  <a:tcPr marT="45725" marB="45725" marR="91450" marL="91450">
                    <a:solidFill>
                      <a:srgbClr val="86A9CB"/>
                    </a:solidFill>
                  </a:tcPr>
                </a:tc>
              </a:tr>
              <a:tr h="370850">
                <a:tc>
                  <a:txBody>
                    <a:bodyPr/>
                    <a:lstStyle/>
                    <a:p>
                      <a:pPr indent="0" lvl="0" marL="0" marR="0" rtl="0" algn="l">
                        <a:spcBef>
                          <a:spcPts val="0"/>
                        </a:spcBef>
                        <a:spcAft>
                          <a:spcPts val="0"/>
                        </a:spcAft>
                        <a:buNone/>
                      </a:pPr>
                      <a:r>
                        <a:rPr lang="en-US" sz="1800">
                          <a:solidFill>
                            <a:schemeClr val="dk1"/>
                          </a:solidFill>
                          <a:latin typeface="Garamond"/>
                          <a:ea typeface="Garamond"/>
                          <a:cs typeface="Garamond"/>
                          <a:sym typeface="Garamond"/>
                        </a:rPr>
                        <a:t>Proposed revision to add requirement for all elected officers to reside in AZ AND</a:t>
                      </a:r>
                      <a:r>
                        <a:rPr lang="en-US" sz="1800"/>
                        <a:t>/</a:t>
                      </a:r>
                      <a:r>
                        <a:rPr lang="en-US" sz="1800">
                          <a:solidFill>
                            <a:schemeClr val="dk1"/>
                          </a:solidFill>
                          <a:latin typeface="Garamond"/>
                          <a:ea typeface="Garamond"/>
                          <a:cs typeface="Garamond"/>
                          <a:sym typeface="Garamond"/>
                        </a:rPr>
                        <a:t>OR work in AZ</a:t>
                      </a:r>
                      <a:endParaRPr sz="1600">
                        <a:latin typeface="Times New Roman"/>
                        <a:ea typeface="Times New Roman"/>
                        <a:cs typeface="Times New Roman"/>
                        <a:sym typeface="Times New Roman"/>
                      </a:endParaRPr>
                    </a:p>
                  </a:txBody>
                  <a:tcPr marT="0" marB="0" marR="68575" marL="68575">
                    <a:solidFill>
                      <a:srgbClr val="E8E8E8"/>
                    </a:solidFill>
                  </a:tcPr>
                </a:tc>
              </a:tr>
              <a:tr h="370850">
                <a:tc>
                  <a:txBody>
                    <a:bodyPr/>
                    <a:lstStyle/>
                    <a:p>
                      <a:pPr indent="0" lvl="0" marL="0" marR="0" rtl="0" algn="l">
                        <a:spcBef>
                          <a:spcPts val="0"/>
                        </a:spcBef>
                        <a:spcAft>
                          <a:spcPts val="0"/>
                        </a:spcAft>
                        <a:buNone/>
                      </a:pPr>
                      <a:r>
                        <a:t/>
                      </a:r>
                      <a:endParaRPr sz="1600"/>
                    </a:p>
                  </a:txBody>
                  <a:tcPr marT="45725" marB="45725" marR="91450" marL="91450">
                    <a:solidFill>
                      <a:srgbClr val="E8E8E8"/>
                    </a:solidFill>
                  </a:tcPr>
                </a:tc>
              </a:tr>
              <a:tr h="370850">
                <a:tc>
                  <a:txBody>
                    <a:bodyPr/>
                    <a:lstStyle/>
                    <a:p>
                      <a:pPr indent="0" lvl="0" marL="0" marR="0" rtl="0" algn="ctr">
                        <a:spcBef>
                          <a:spcPts val="0"/>
                        </a:spcBef>
                        <a:spcAft>
                          <a:spcPts val="0"/>
                        </a:spcAft>
                        <a:buNone/>
                      </a:pPr>
                      <a:r>
                        <a:rPr b="1" lang="en-US" sz="1600">
                          <a:solidFill>
                            <a:schemeClr val="dk1"/>
                          </a:solidFill>
                        </a:rPr>
                        <a:t>Rationale</a:t>
                      </a:r>
                      <a:endParaRPr/>
                    </a:p>
                  </a:txBody>
                  <a:tcPr marT="45725" marB="45725" marR="91450" marL="91450">
                    <a:solidFill>
                      <a:srgbClr val="86A9CB"/>
                    </a:solidFill>
                  </a:tcPr>
                </a:tc>
              </a:tr>
              <a:tr h="370850">
                <a:tc>
                  <a:txBody>
                    <a:bodyPr/>
                    <a:lstStyle/>
                    <a:p>
                      <a:pPr indent="0" lvl="0" marL="0" marR="0" rtl="0" algn="l">
                        <a:spcBef>
                          <a:spcPts val="0"/>
                        </a:spcBef>
                        <a:spcAft>
                          <a:spcPts val="0"/>
                        </a:spcAft>
                        <a:buNone/>
                      </a:pPr>
                      <a:r>
                        <a:rPr b="0" lang="en-US" sz="1600">
                          <a:solidFill>
                            <a:schemeClr val="dk1"/>
                          </a:solidFill>
                        </a:rPr>
                        <a:t>Clarity is needed to ensure AASP elected officers live and/or work in Arizona in order to represent Arizona school psychologists. </a:t>
                      </a:r>
                      <a:endParaRPr/>
                    </a:p>
                    <a:p>
                      <a:pPr indent="0" lvl="0" marL="0" marR="0" rtl="0" algn="l">
                        <a:spcBef>
                          <a:spcPts val="0"/>
                        </a:spcBef>
                        <a:spcAft>
                          <a:spcPts val="0"/>
                        </a:spcAft>
                        <a:buNone/>
                      </a:pPr>
                      <a:r>
                        <a:t/>
                      </a:r>
                      <a:endParaRPr b="0" sz="1600">
                        <a:solidFill>
                          <a:schemeClr val="dk1"/>
                        </a:solidFill>
                      </a:endParaRPr>
                    </a:p>
                  </a:txBody>
                  <a:tcPr marT="45725" marB="45725" marR="91450" marL="91450">
                    <a:solidFill>
                      <a:srgbClr val="E8E8E8"/>
                    </a:solidFill>
                  </a:tcPr>
                </a:tc>
              </a:tr>
              <a:tr h="370850">
                <a:tc>
                  <a:txBody>
                    <a:bodyPr/>
                    <a:lstStyle/>
                    <a:p>
                      <a:pPr indent="0" lvl="0" marL="0" marR="0" rtl="0" algn="l">
                        <a:spcBef>
                          <a:spcPts val="0"/>
                        </a:spcBef>
                        <a:spcAft>
                          <a:spcPts val="0"/>
                        </a:spcAft>
                        <a:buNone/>
                      </a:pPr>
                      <a:r>
                        <a:rPr b="0" lang="en-US" sz="1600">
                          <a:solidFill>
                            <a:schemeClr val="dk1"/>
                          </a:solidFill>
                        </a:rPr>
                        <a:t>The use of OR allows for elected officer to live in a neighboring state but work in AZ as a school psychologist or vice versa (e.g., Four Corners area, Yuma/California).</a:t>
                      </a:r>
                      <a:endParaRPr/>
                    </a:p>
                    <a:p>
                      <a:pPr indent="0" lvl="0" marL="0" marR="0" rtl="0" algn="l">
                        <a:spcBef>
                          <a:spcPts val="0"/>
                        </a:spcBef>
                        <a:spcAft>
                          <a:spcPts val="0"/>
                        </a:spcAft>
                        <a:buNone/>
                      </a:pPr>
                      <a:r>
                        <a:t/>
                      </a:r>
                      <a:endParaRPr sz="1600">
                        <a:latin typeface="Garamond"/>
                        <a:ea typeface="Garamond"/>
                        <a:cs typeface="Garamond"/>
                        <a:sym typeface="Garamond"/>
                      </a:endParaRPr>
                    </a:p>
                  </a:txBody>
                  <a:tcPr marT="0" marB="0" marR="68575" marL="68575">
                    <a:solidFill>
                      <a:srgbClr val="E8E8E8"/>
                    </a:solidFill>
                  </a:tcPr>
                </a:tc>
              </a:tr>
              <a:tr h="370850">
                <a:tc>
                  <a:txBody>
                    <a:bodyPr/>
                    <a:lstStyle/>
                    <a:p>
                      <a:pPr indent="0" lvl="0" marL="0" marR="0" rtl="0" algn="l">
                        <a:spcBef>
                          <a:spcPts val="0"/>
                        </a:spcBef>
                        <a:spcAft>
                          <a:spcPts val="0"/>
                        </a:spcAft>
                        <a:buNone/>
                      </a:pPr>
                      <a:r>
                        <a:rPr lang="en-US" sz="1600">
                          <a:latin typeface="Garamond"/>
                          <a:ea typeface="Garamond"/>
                          <a:cs typeface="Garamond"/>
                          <a:sym typeface="Garamond"/>
                        </a:rPr>
                        <a:t>An elected AASP officer may not live and work in another state or country.</a:t>
                      </a:r>
                      <a:endParaRPr/>
                    </a:p>
                    <a:p>
                      <a:pPr indent="0" lvl="0" marL="0" marR="0" rtl="0" algn="l">
                        <a:spcBef>
                          <a:spcPts val="0"/>
                        </a:spcBef>
                        <a:spcAft>
                          <a:spcPts val="0"/>
                        </a:spcAft>
                        <a:buNone/>
                      </a:pPr>
                      <a:r>
                        <a:t/>
                      </a:r>
                      <a:endParaRPr sz="1600">
                        <a:latin typeface="Garamond"/>
                        <a:ea typeface="Garamond"/>
                        <a:cs typeface="Garamond"/>
                        <a:sym typeface="Garamond"/>
                      </a:endParaRPr>
                    </a:p>
                  </a:txBody>
                  <a:tcPr marT="0" marB="0" marR="68575" marL="68575">
                    <a:solidFill>
                      <a:srgbClr val="E8E8E8"/>
                    </a:solidFill>
                  </a:tcPr>
                </a:tc>
              </a:tr>
            </a:tbl>
          </a:graphicData>
        </a:graphic>
      </p:graphicFrame>
      <p:sp>
        <p:nvSpPr>
          <p:cNvPr id="207" name="Google Shape;207;p9"/>
          <p:cNvSpPr txBox="1"/>
          <p:nvPr>
            <p:ph idx="2" type="body"/>
          </p:nvPr>
        </p:nvSpPr>
        <p:spPr>
          <a:xfrm>
            <a:off x="1203870" y="2624387"/>
            <a:ext cx="3718455" cy="328923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955"/>
              <a:buNone/>
            </a:pPr>
            <a:r>
              <a:rPr b="1" lang="en-US" sz="1700"/>
              <a:t>Summary of Current Language</a:t>
            </a:r>
            <a:endParaRPr/>
          </a:p>
          <a:p>
            <a:pPr indent="0" lvl="0" marL="0" rtl="0" algn="l">
              <a:spcBef>
                <a:spcPts val="940"/>
              </a:spcBef>
              <a:spcAft>
                <a:spcPts val="0"/>
              </a:spcAft>
              <a:buSzPts val="1955"/>
              <a:buNone/>
            </a:pPr>
            <a:r>
              <a:rPr lang="en-US" sz="1700"/>
              <a:t>Current Bylaws do not provide guidance on where elected AASP officers must work or reside. </a:t>
            </a:r>
            <a:endParaRPr/>
          </a:p>
          <a:p>
            <a:pPr indent="0" lvl="0" marL="0" rtl="0" algn="l">
              <a:spcBef>
                <a:spcPts val="940"/>
              </a:spcBef>
              <a:spcAft>
                <a:spcPts val="0"/>
              </a:spcAft>
              <a:buSzPts val="1955"/>
              <a:buNone/>
            </a:pPr>
            <a:r>
              <a:t/>
            </a:r>
            <a:endParaRPr sz="17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2022-10-26T21:49:58Z</dcterms:created>
  <dc:creator>bohankj73@outlook.com</dc:creator>
</cp:coreProperties>
</file>